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5" r:id="rId3"/>
    <p:sldMasterId id="2147483697" r:id="rId4"/>
  </p:sldMasterIdLst>
  <p:notesMasterIdLst>
    <p:notesMasterId r:id="rId32"/>
  </p:notesMasterIdLst>
  <p:sldIdLst>
    <p:sldId id="473" r:id="rId5"/>
    <p:sldId id="474" r:id="rId6"/>
    <p:sldId id="415" r:id="rId7"/>
    <p:sldId id="463" r:id="rId8"/>
    <p:sldId id="475" r:id="rId9"/>
    <p:sldId id="293" r:id="rId10"/>
    <p:sldId id="422" r:id="rId11"/>
    <p:sldId id="257" r:id="rId12"/>
    <p:sldId id="258" r:id="rId13"/>
    <p:sldId id="259" r:id="rId14"/>
    <p:sldId id="472" r:id="rId15"/>
    <p:sldId id="263" r:id="rId16"/>
    <p:sldId id="264" r:id="rId17"/>
    <p:sldId id="261" r:id="rId18"/>
    <p:sldId id="262" r:id="rId19"/>
    <p:sldId id="265" r:id="rId20"/>
    <p:sldId id="266" r:id="rId21"/>
    <p:sldId id="468" r:id="rId22"/>
    <p:sldId id="470" r:id="rId23"/>
    <p:sldId id="462" r:id="rId24"/>
    <p:sldId id="419" r:id="rId25"/>
    <p:sldId id="418" r:id="rId26"/>
    <p:sldId id="467" r:id="rId27"/>
    <p:sldId id="420" r:id="rId28"/>
    <p:sldId id="494" r:id="rId29"/>
    <p:sldId id="493" r:id="rId30"/>
    <p:sldId id="26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660" autoAdjust="0"/>
  </p:normalViewPr>
  <p:slideViewPr>
    <p:cSldViewPr snapToGrid="0">
      <p:cViewPr varScale="1">
        <p:scale>
          <a:sx n="49" d="100"/>
          <a:sy n="49" d="100"/>
        </p:scale>
        <p:origin x="12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Careseeking</a:t>
            </a:r>
            <a:r>
              <a:rPr lang="en-US" baseline="0"/>
              <a:t> for children under age 5 with fever</a:t>
            </a:r>
            <a:r>
              <a:rPr lang="en-US"/>
              <a:t> </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MLRCare!$D$44</c:f>
              <c:strCache>
                <c:ptCount val="1"/>
                <c:pt idx="0">
                  <c:v>Y1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MLRCare!$C$45:$C$63</c:f>
              <c:strCache>
                <c:ptCount val="19"/>
                <c:pt idx="0">
                  <c:v>Angola</c:v>
                </c:pt>
                <c:pt idx="1">
                  <c:v>Botswana</c:v>
                </c:pt>
                <c:pt idx="2">
                  <c:v>Comoros</c:v>
                </c:pt>
                <c:pt idx="3">
                  <c:v>Lesotho</c:v>
                </c:pt>
                <c:pt idx="4">
                  <c:v>Namibia</c:v>
                </c:pt>
                <c:pt idx="5">
                  <c:v>South Sudan</c:v>
                </c:pt>
                <c:pt idx="6">
                  <c:v>Eswatini</c:v>
                </c:pt>
                <c:pt idx="7">
                  <c:v>Zambia</c:v>
                </c:pt>
                <c:pt idx="8">
                  <c:v>Ethiopia</c:v>
                </c:pt>
                <c:pt idx="9">
                  <c:v>Kenya</c:v>
                </c:pt>
                <c:pt idx="10">
                  <c:v>Madagascar</c:v>
                </c:pt>
                <c:pt idx="11">
                  <c:v>South Africa</c:v>
                </c:pt>
                <c:pt idx="12">
                  <c:v>Zimbabwe</c:v>
                </c:pt>
                <c:pt idx="13">
                  <c:v>Burundi</c:v>
                </c:pt>
                <c:pt idx="14">
                  <c:v>Mozambique</c:v>
                </c:pt>
                <c:pt idx="15">
                  <c:v>Malawi</c:v>
                </c:pt>
                <c:pt idx="16">
                  <c:v>Rwanda</c:v>
                </c:pt>
                <c:pt idx="17">
                  <c:v>Tanzania</c:v>
                </c:pt>
                <c:pt idx="18">
                  <c:v>Uganda</c:v>
                </c:pt>
              </c:strCache>
            </c:strRef>
          </c:cat>
          <c:val>
            <c:numRef>
              <c:f>MLRCare!$D$45:$D$63</c:f>
              <c:numCache>
                <c:formatCode>General</c:formatCode>
                <c:ptCount val="19"/>
                <c:pt idx="13">
                  <c:v>62</c:v>
                </c:pt>
                <c:pt idx="14">
                  <c:v>56</c:v>
                </c:pt>
                <c:pt idx="15">
                  <c:v>75</c:v>
                </c:pt>
                <c:pt idx="16">
                  <c:v>68</c:v>
                </c:pt>
                <c:pt idx="17">
                  <c:v>77</c:v>
                </c:pt>
                <c:pt idx="18">
                  <c:v>82</c:v>
                </c:pt>
              </c:numCache>
            </c:numRef>
          </c:val>
          <c:extLst>
            <c:ext xmlns:c16="http://schemas.microsoft.com/office/drawing/2014/chart" uri="{C3380CC4-5D6E-409C-BE32-E72D297353CC}">
              <c16:uniqueId val="{00000000-45B6-4535-A81E-DAA3976E18ED}"/>
            </c:ext>
          </c:extLst>
        </c:ser>
        <c:ser>
          <c:idx val="1"/>
          <c:order val="1"/>
          <c:tx>
            <c:strRef>
              <c:f>MLRCare!$E$44</c:f>
              <c:strCache>
                <c:ptCount val="1"/>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MLRCare!$C$45:$C$63</c:f>
              <c:strCache>
                <c:ptCount val="19"/>
                <c:pt idx="0">
                  <c:v>Angola</c:v>
                </c:pt>
                <c:pt idx="1">
                  <c:v>Botswana</c:v>
                </c:pt>
                <c:pt idx="2">
                  <c:v>Comoros</c:v>
                </c:pt>
                <c:pt idx="3">
                  <c:v>Lesotho</c:v>
                </c:pt>
                <c:pt idx="4">
                  <c:v>Namibia</c:v>
                </c:pt>
                <c:pt idx="5">
                  <c:v>South Sudan</c:v>
                </c:pt>
                <c:pt idx="6">
                  <c:v>Eswatini</c:v>
                </c:pt>
                <c:pt idx="7">
                  <c:v>Zambia</c:v>
                </c:pt>
                <c:pt idx="8">
                  <c:v>Ethiopia</c:v>
                </c:pt>
                <c:pt idx="9">
                  <c:v>Kenya</c:v>
                </c:pt>
                <c:pt idx="10">
                  <c:v>Madagascar</c:v>
                </c:pt>
                <c:pt idx="11">
                  <c:v>South Africa</c:v>
                </c:pt>
                <c:pt idx="12">
                  <c:v>Zimbabwe</c:v>
                </c:pt>
                <c:pt idx="13">
                  <c:v>Burundi</c:v>
                </c:pt>
                <c:pt idx="14">
                  <c:v>Mozambique</c:v>
                </c:pt>
                <c:pt idx="15">
                  <c:v>Malawi</c:v>
                </c:pt>
                <c:pt idx="16">
                  <c:v>Rwanda</c:v>
                </c:pt>
                <c:pt idx="17">
                  <c:v>Tanzania</c:v>
                </c:pt>
                <c:pt idx="18">
                  <c:v>Uganda</c:v>
                </c:pt>
              </c:strCache>
            </c:strRef>
          </c:cat>
          <c:val>
            <c:numRef>
              <c:f>MLRCare!$E$45:$E$63</c:f>
            </c:numRef>
          </c:val>
          <c:extLst>
            <c:ext xmlns:c16="http://schemas.microsoft.com/office/drawing/2014/chart" uri="{C3380CC4-5D6E-409C-BE32-E72D297353CC}">
              <c16:uniqueId val="{00000001-45B6-4535-A81E-DAA3976E18ED}"/>
            </c:ext>
          </c:extLst>
        </c:ser>
        <c:ser>
          <c:idx val="2"/>
          <c:order val="2"/>
          <c:tx>
            <c:strRef>
              <c:f>MLRCare!$F$44</c:f>
              <c:strCache>
                <c:ptCount val="1"/>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MLRCare!$C$45:$C$63</c:f>
              <c:strCache>
                <c:ptCount val="19"/>
                <c:pt idx="0">
                  <c:v>Angola</c:v>
                </c:pt>
                <c:pt idx="1">
                  <c:v>Botswana</c:v>
                </c:pt>
                <c:pt idx="2">
                  <c:v>Comoros</c:v>
                </c:pt>
                <c:pt idx="3">
                  <c:v>Lesotho</c:v>
                </c:pt>
                <c:pt idx="4">
                  <c:v>Namibia</c:v>
                </c:pt>
                <c:pt idx="5">
                  <c:v>South Sudan</c:v>
                </c:pt>
                <c:pt idx="6">
                  <c:v>Eswatini</c:v>
                </c:pt>
                <c:pt idx="7">
                  <c:v>Zambia</c:v>
                </c:pt>
                <c:pt idx="8">
                  <c:v>Ethiopia</c:v>
                </c:pt>
                <c:pt idx="9">
                  <c:v>Kenya</c:v>
                </c:pt>
                <c:pt idx="10">
                  <c:v>Madagascar</c:v>
                </c:pt>
                <c:pt idx="11">
                  <c:v>South Africa</c:v>
                </c:pt>
                <c:pt idx="12">
                  <c:v>Zimbabwe</c:v>
                </c:pt>
                <c:pt idx="13">
                  <c:v>Burundi</c:v>
                </c:pt>
                <c:pt idx="14">
                  <c:v>Mozambique</c:v>
                </c:pt>
                <c:pt idx="15">
                  <c:v>Malawi</c:v>
                </c:pt>
                <c:pt idx="16">
                  <c:v>Rwanda</c:v>
                </c:pt>
                <c:pt idx="17">
                  <c:v>Tanzania</c:v>
                </c:pt>
                <c:pt idx="18">
                  <c:v>Uganda</c:v>
                </c:pt>
              </c:strCache>
            </c:strRef>
          </c:cat>
          <c:val>
            <c:numRef>
              <c:f>MLRCare!$F$45:$F$63</c:f>
            </c:numRef>
          </c:val>
          <c:extLst>
            <c:ext xmlns:c16="http://schemas.microsoft.com/office/drawing/2014/chart" uri="{C3380CC4-5D6E-409C-BE32-E72D297353CC}">
              <c16:uniqueId val="{00000002-45B6-4535-A81E-DAA3976E18ED}"/>
            </c:ext>
          </c:extLst>
        </c:ser>
        <c:ser>
          <c:idx val="3"/>
          <c:order val="3"/>
          <c:tx>
            <c:strRef>
              <c:f>MLRCare!$G$44</c:f>
              <c:strCache>
                <c:ptCount val="1"/>
                <c:pt idx="0">
                  <c:v>Y2</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MLRCare!$C$45:$C$63</c:f>
              <c:strCache>
                <c:ptCount val="19"/>
                <c:pt idx="0">
                  <c:v>Angola</c:v>
                </c:pt>
                <c:pt idx="1">
                  <c:v>Botswana</c:v>
                </c:pt>
                <c:pt idx="2">
                  <c:v>Comoros</c:v>
                </c:pt>
                <c:pt idx="3">
                  <c:v>Lesotho</c:v>
                </c:pt>
                <c:pt idx="4">
                  <c:v>Namibia</c:v>
                </c:pt>
                <c:pt idx="5">
                  <c:v>South Sudan</c:v>
                </c:pt>
                <c:pt idx="6">
                  <c:v>Eswatini</c:v>
                </c:pt>
                <c:pt idx="7">
                  <c:v>Zambia</c:v>
                </c:pt>
                <c:pt idx="8">
                  <c:v>Ethiopia</c:v>
                </c:pt>
                <c:pt idx="9">
                  <c:v>Kenya</c:v>
                </c:pt>
                <c:pt idx="10">
                  <c:v>Madagascar</c:v>
                </c:pt>
                <c:pt idx="11">
                  <c:v>South Africa</c:v>
                </c:pt>
                <c:pt idx="12">
                  <c:v>Zimbabwe</c:v>
                </c:pt>
                <c:pt idx="13">
                  <c:v>Burundi</c:v>
                </c:pt>
                <c:pt idx="14">
                  <c:v>Mozambique</c:v>
                </c:pt>
                <c:pt idx="15">
                  <c:v>Malawi</c:v>
                </c:pt>
                <c:pt idx="16">
                  <c:v>Rwanda</c:v>
                </c:pt>
                <c:pt idx="17">
                  <c:v>Tanzania</c:v>
                </c:pt>
                <c:pt idx="18">
                  <c:v>Uganda</c:v>
                </c:pt>
              </c:strCache>
            </c:strRef>
          </c:cat>
          <c:val>
            <c:numRef>
              <c:f>MLRCare!$G$45:$G$63</c:f>
              <c:numCache>
                <c:formatCode>General</c:formatCode>
                <c:ptCount val="19"/>
                <c:pt idx="8" formatCode="0">
                  <c:v>24</c:v>
                </c:pt>
                <c:pt idx="9" formatCode="0">
                  <c:v>59</c:v>
                </c:pt>
                <c:pt idx="10" formatCode="0">
                  <c:v>38</c:v>
                </c:pt>
                <c:pt idx="11" formatCode="0">
                  <c:v>65</c:v>
                </c:pt>
                <c:pt idx="12" formatCode="0">
                  <c:v>47</c:v>
                </c:pt>
                <c:pt idx="13" formatCode="0">
                  <c:v>59</c:v>
                </c:pt>
                <c:pt idx="14" formatCode="0">
                  <c:v>63</c:v>
                </c:pt>
                <c:pt idx="15" formatCode="0">
                  <c:v>67</c:v>
                </c:pt>
                <c:pt idx="16" formatCode="0">
                  <c:v>57</c:v>
                </c:pt>
                <c:pt idx="17" formatCode="0">
                  <c:v>50</c:v>
                </c:pt>
                <c:pt idx="18" formatCode="0">
                  <c:v>82</c:v>
                </c:pt>
              </c:numCache>
            </c:numRef>
          </c:val>
          <c:extLst>
            <c:ext xmlns:c16="http://schemas.microsoft.com/office/drawing/2014/chart" uri="{C3380CC4-5D6E-409C-BE32-E72D297353CC}">
              <c16:uniqueId val="{00000003-45B6-4535-A81E-DAA3976E18ED}"/>
            </c:ext>
          </c:extLst>
        </c:ser>
        <c:ser>
          <c:idx val="4"/>
          <c:order val="4"/>
          <c:tx>
            <c:strRef>
              <c:f>MLRCare!$H$44</c:f>
              <c:strCache>
                <c:ptCount val="1"/>
                <c:pt idx="0">
                  <c:v>Y3</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MLRCare!$C$45:$C$63</c:f>
              <c:strCache>
                <c:ptCount val="19"/>
                <c:pt idx="0">
                  <c:v>Angola</c:v>
                </c:pt>
                <c:pt idx="1">
                  <c:v>Botswana</c:v>
                </c:pt>
                <c:pt idx="2">
                  <c:v>Comoros</c:v>
                </c:pt>
                <c:pt idx="3">
                  <c:v>Lesotho</c:v>
                </c:pt>
                <c:pt idx="4">
                  <c:v>Namibia</c:v>
                </c:pt>
                <c:pt idx="5">
                  <c:v>South Sudan</c:v>
                </c:pt>
                <c:pt idx="6">
                  <c:v>Eswatini</c:v>
                </c:pt>
                <c:pt idx="7">
                  <c:v>Zambia</c:v>
                </c:pt>
                <c:pt idx="8">
                  <c:v>Ethiopia</c:v>
                </c:pt>
                <c:pt idx="9">
                  <c:v>Kenya</c:v>
                </c:pt>
                <c:pt idx="10">
                  <c:v>Madagascar</c:v>
                </c:pt>
                <c:pt idx="11">
                  <c:v>South Africa</c:v>
                </c:pt>
                <c:pt idx="12">
                  <c:v>Zimbabwe</c:v>
                </c:pt>
                <c:pt idx="13">
                  <c:v>Burundi</c:v>
                </c:pt>
                <c:pt idx="14">
                  <c:v>Mozambique</c:v>
                </c:pt>
                <c:pt idx="15">
                  <c:v>Malawi</c:v>
                </c:pt>
                <c:pt idx="16">
                  <c:v>Rwanda</c:v>
                </c:pt>
                <c:pt idx="17">
                  <c:v>Tanzania</c:v>
                </c:pt>
                <c:pt idx="18">
                  <c:v>Uganda</c:v>
                </c:pt>
              </c:strCache>
            </c:strRef>
          </c:cat>
          <c:val>
            <c:numRef>
              <c:f>MLRCare!$H$45:$H$63</c:f>
              <c:numCache>
                <c:formatCode>0</c:formatCode>
                <c:ptCount val="19"/>
                <c:pt idx="0">
                  <c:v>51</c:v>
                </c:pt>
                <c:pt idx="1">
                  <c:v>75</c:v>
                </c:pt>
                <c:pt idx="2">
                  <c:v>45</c:v>
                </c:pt>
                <c:pt idx="3">
                  <c:v>61</c:v>
                </c:pt>
                <c:pt idx="4">
                  <c:v>63</c:v>
                </c:pt>
                <c:pt idx="5">
                  <c:v>57</c:v>
                </c:pt>
                <c:pt idx="6">
                  <c:v>63</c:v>
                </c:pt>
                <c:pt idx="7">
                  <c:v>75</c:v>
                </c:pt>
                <c:pt idx="8">
                  <c:v>35</c:v>
                </c:pt>
                <c:pt idx="9">
                  <c:v>72</c:v>
                </c:pt>
                <c:pt idx="10">
                  <c:v>46</c:v>
                </c:pt>
                <c:pt idx="11">
                  <c:v>68</c:v>
                </c:pt>
                <c:pt idx="12">
                  <c:v>50</c:v>
                </c:pt>
                <c:pt idx="13">
                  <c:v>70</c:v>
                </c:pt>
                <c:pt idx="14">
                  <c:v>69</c:v>
                </c:pt>
                <c:pt idx="15">
                  <c:v>54</c:v>
                </c:pt>
                <c:pt idx="16">
                  <c:v>56</c:v>
                </c:pt>
                <c:pt idx="17">
                  <c:v>75</c:v>
                </c:pt>
                <c:pt idx="18">
                  <c:v>81</c:v>
                </c:pt>
              </c:numCache>
            </c:numRef>
          </c:val>
          <c:extLst>
            <c:ext xmlns:c16="http://schemas.microsoft.com/office/drawing/2014/chart" uri="{C3380CC4-5D6E-409C-BE32-E72D297353CC}">
              <c16:uniqueId val="{00000004-45B6-4535-A81E-DAA3976E18ED}"/>
            </c:ext>
          </c:extLst>
        </c:ser>
        <c:dLbls>
          <c:showLegendKey val="0"/>
          <c:showVal val="0"/>
          <c:showCatName val="0"/>
          <c:showSerName val="0"/>
          <c:showPercent val="0"/>
          <c:showBubbleSize val="0"/>
        </c:dLbls>
        <c:gapWidth val="111"/>
        <c:overlap val="-1"/>
        <c:axId val="415044288"/>
        <c:axId val="518060528"/>
      </c:barChart>
      <c:catAx>
        <c:axId val="41504428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600" b="0" i="0" u="none" strike="noStrike" kern="1200" baseline="0">
                <a:solidFill>
                  <a:schemeClr val="lt1">
                    <a:lumMod val="85000"/>
                  </a:schemeClr>
                </a:solidFill>
                <a:latin typeface="+mn-lt"/>
                <a:ea typeface="+mn-ea"/>
                <a:cs typeface="+mn-cs"/>
              </a:defRPr>
            </a:pPr>
            <a:endParaRPr lang="en-US"/>
          </a:p>
        </c:txPr>
        <c:crossAx val="518060528"/>
        <c:crosses val="autoZero"/>
        <c:auto val="1"/>
        <c:lblAlgn val="ctr"/>
        <c:lblOffset val="100"/>
        <c:noMultiLvlLbl val="0"/>
      </c:catAx>
      <c:valAx>
        <c:axId val="518060528"/>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15044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1400"/>
              <a:t>Children under 5 sleeping under an instecticide</a:t>
            </a:r>
            <a:r>
              <a:rPr lang="en-US" sz="1400" baseline="0"/>
              <a:t> treated net (ITN)</a:t>
            </a:r>
            <a:endParaRPr lang="en-US" sz="1400"/>
          </a:p>
        </c:rich>
      </c:tx>
      <c:overlay val="0"/>
      <c:spPr>
        <a:noFill/>
        <a:ln>
          <a:noFill/>
        </a:ln>
        <a:effectLst/>
      </c:spPr>
      <c:txPr>
        <a:bodyPr rot="0" spcFirstLastPara="1" vertOverflow="ellipsis" vert="horz" wrap="square" anchor="ctr" anchorCtr="1"/>
        <a:lstStyle/>
        <a:p>
          <a:pPr>
            <a:defRPr sz="1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ITN!$D$56</c:f>
              <c:strCache>
                <c:ptCount val="1"/>
                <c:pt idx="0">
                  <c:v>Year 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ITN!$C$57:$C$72</c:f>
              <c:strCache>
                <c:ptCount val="14"/>
                <c:pt idx="0">
                  <c:v>Angola</c:v>
                </c:pt>
                <c:pt idx="1">
                  <c:v>Burundi</c:v>
                </c:pt>
                <c:pt idx="2">
                  <c:v>Eritrea</c:v>
                </c:pt>
                <c:pt idx="3">
                  <c:v>Ethiopia</c:v>
                </c:pt>
                <c:pt idx="4">
                  <c:v>Kenya</c:v>
                </c:pt>
                <c:pt idx="5">
                  <c:v>Madagascar</c:v>
                </c:pt>
                <c:pt idx="6">
                  <c:v>Mozambique</c:v>
                </c:pt>
                <c:pt idx="7">
                  <c:v>Malawi</c:v>
                </c:pt>
                <c:pt idx="8">
                  <c:v>Rwanda</c:v>
                </c:pt>
                <c:pt idx="9">
                  <c:v>South Sudan</c:v>
                </c:pt>
                <c:pt idx="10">
                  <c:v>Tanzania</c:v>
                </c:pt>
                <c:pt idx="11">
                  <c:v>Uganda</c:v>
                </c:pt>
                <c:pt idx="12">
                  <c:v>Zambia</c:v>
                </c:pt>
                <c:pt idx="13">
                  <c:v>Zimbabwe</c:v>
                </c:pt>
              </c:strCache>
            </c:strRef>
          </c:cat>
          <c:val>
            <c:numRef>
              <c:f>ITN!$D$57:$D$72</c:f>
              <c:numCache>
                <c:formatCode>General</c:formatCode>
                <c:ptCount val="14"/>
                <c:pt idx="0" formatCode="0">
                  <c:v>18</c:v>
                </c:pt>
                <c:pt idx="1">
                  <c:v>45</c:v>
                </c:pt>
                <c:pt idx="2">
                  <c:v>4</c:v>
                </c:pt>
                <c:pt idx="3">
                  <c:v>33</c:v>
                </c:pt>
                <c:pt idx="4">
                  <c:v>42</c:v>
                </c:pt>
                <c:pt idx="5">
                  <c:v>77</c:v>
                </c:pt>
                <c:pt idx="6">
                  <c:v>36</c:v>
                </c:pt>
                <c:pt idx="7">
                  <c:v>66</c:v>
                </c:pt>
                <c:pt idx="8">
                  <c:v>74</c:v>
                </c:pt>
                <c:pt idx="9">
                  <c:v>21</c:v>
                </c:pt>
                <c:pt idx="10">
                  <c:v>72</c:v>
                </c:pt>
                <c:pt idx="11">
                  <c:v>43</c:v>
                </c:pt>
                <c:pt idx="12">
                  <c:v>50</c:v>
                </c:pt>
                <c:pt idx="13">
                  <c:v>10</c:v>
                </c:pt>
              </c:numCache>
            </c:numRef>
          </c:val>
          <c:extLst>
            <c:ext xmlns:c16="http://schemas.microsoft.com/office/drawing/2014/chart" uri="{C3380CC4-5D6E-409C-BE32-E72D297353CC}">
              <c16:uniqueId val="{00000000-393E-4975-A58E-25891363616C}"/>
            </c:ext>
          </c:extLst>
        </c:ser>
        <c:ser>
          <c:idx val="1"/>
          <c:order val="1"/>
          <c:tx>
            <c:strRef>
              <c:f>ITN!$E$56</c:f>
              <c:strCache>
                <c:ptCount val="1"/>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ITN!$C$57:$C$72</c:f>
              <c:strCache>
                <c:ptCount val="14"/>
                <c:pt idx="0">
                  <c:v>Angola</c:v>
                </c:pt>
                <c:pt idx="1">
                  <c:v>Burundi</c:v>
                </c:pt>
                <c:pt idx="2">
                  <c:v>Eritrea</c:v>
                </c:pt>
                <c:pt idx="3">
                  <c:v>Ethiopia</c:v>
                </c:pt>
                <c:pt idx="4">
                  <c:v>Kenya</c:v>
                </c:pt>
                <c:pt idx="5">
                  <c:v>Madagascar</c:v>
                </c:pt>
                <c:pt idx="6">
                  <c:v>Mozambique</c:v>
                </c:pt>
                <c:pt idx="7">
                  <c:v>Malawi</c:v>
                </c:pt>
                <c:pt idx="8">
                  <c:v>Rwanda</c:v>
                </c:pt>
                <c:pt idx="9">
                  <c:v>South Sudan</c:v>
                </c:pt>
                <c:pt idx="10">
                  <c:v>Tanzania</c:v>
                </c:pt>
                <c:pt idx="11">
                  <c:v>Uganda</c:v>
                </c:pt>
                <c:pt idx="12">
                  <c:v>Zambia</c:v>
                </c:pt>
                <c:pt idx="13">
                  <c:v>Zimbabwe</c:v>
                </c:pt>
              </c:strCache>
            </c:strRef>
          </c:cat>
          <c:val>
            <c:numRef>
              <c:f>ITN!$E$57:$E$72</c:f>
            </c:numRef>
          </c:val>
          <c:extLst>
            <c:ext xmlns:c16="http://schemas.microsoft.com/office/drawing/2014/chart" uri="{C3380CC4-5D6E-409C-BE32-E72D297353CC}">
              <c16:uniqueId val="{00000001-393E-4975-A58E-25891363616C}"/>
            </c:ext>
          </c:extLst>
        </c:ser>
        <c:ser>
          <c:idx val="2"/>
          <c:order val="2"/>
          <c:tx>
            <c:strRef>
              <c:f>ITN!$F$56</c:f>
              <c:strCache>
                <c:ptCount val="1"/>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ITN!$C$57:$C$72</c:f>
              <c:strCache>
                <c:ptCount val="14"/>
                <c:pt idx="0">
                  <c:v>Angola</c:v>
                </c:pt>
                <c:pt idx="1">
                  <c:v>Burundi</c:v>
                </c:pt>
                <c:pt idx="2">
                  <c:v>Eritrea</c:v>
                </c:pt>
                <c:pt idx="3">
                  <c:v>Ethiopia</c:v>
                </c:pt>
                <c:pt idx="4">
                  <c:v>Kenya</c:v>
                </c:pt>
                <c:pt idx="5">
                  <c:v>Madagascar</c:v>
                </c:pt>
                <c:pt idx="6">
                  <c:v>Mozambique</c:v>
                </c:pt>
                <c:pt idx="7">
                  <c:v>Malawi</c:v>
                </c:pt>
                <c:pt idx="8">
                  <c:v>Rwanda</c:v>
                </c:pt>
                <c:pt idx="9">
                  <c:v>South Sudan</c:v>
                </c:pt>
                <c:pt idx="10">
                  <c:v>Tanzania</c:v>
                </c:pt>
                <c:pt idx="11">
                  <c:v>Uganda</c:v>
                </c:pt>
                <c:pt idx="12">
                  <c:v>Zambia</c:v>
                </c:pt>
                <c:pt idx="13">
                  <c:v>Zimbabwe</c:v>
                </c:pt>
              </c:strCache>
            </c:strRef>
          </c:cat>
          <c:val>
            <c:numRef>
              <c:f>ITN!$F$57:$F$72</c:f>
            </c:numRef>
          </c:val>
          <c:extLst>
            <c:ext xmlns:c16="http://schemas.microsoft.com/office/drawing/2014/chart" uri="{C3380CC4-5D6E-409C-BE32-E72D297353CC}">
              <c16:uniqueId val="{00000002-393E-4975-A58E-25891363616C}"/>
            </c:ext>
          </c:extLst>
        </c:ser>
        <c:ser>
          <c:idx val="3"/>
          <c:order val="3"/>
          <c:tx>
            <c:strRef>
              <c:f>ITN!$G$56</c:f>
              <c:strCache>
                <c:ptCount val="1"/>
                <c:pt idx="0">
                  <c:v>Year 2</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ITN!$C$57:$C$72</c:f>
              <c:strCache>
                <c:ptCount val="14"/>
                <c:pt idx="0">
                  <c:v>Angola</c:v>
                </c:pt>
                <c:pt idx="1">
                  <c:v>Burundi</c:v>
                </c:pt>
                <c:pt idx="2">
                  <c:v>Eritrea</c:v>
                </c:pt>
                <c:pt idx="3">
                  <c:v>Ethiopia</c:v>
                </c:pt>
                <c:pt idx="4">
                  <c:v>Kenya</c:v>
                </c:pt>
                <c:pt idx="5">
                  <c:v>Madagascar</c:v>
                </c:pt>
                <c:pt idx="6">
                  <c:v>Mozambique</c:v>
                </c:pt>
                <c:pt idx="7">
                  <c:v>Malawi</c:v>
                </c:pt>
                <c:pt idx="8">
                  <c:v>Rwanda</c:v>
                </c:pt>
                <c:pt idx="9">
                  <c:v>South Sudan</c:v>
                </c:pt>
                <c:pt idx="10">
                  <c:v>Tanzania</c:v>
                </c:pt>
                <c:pt idx="11">
                  <c:v>Uganda</c:v>
                </c:pt>
                <c:pt idx="12">
                  <c:v>Zambia</c:v>
                </c:pt>
                <c:pt idx="13">
                  <c:v>Zimbabwe</c:v>
                </c:pt>
              </c:strCache>
            </c:strRef>
          </c:cat>
          <c:val>
            <c:numRef>
              <c:f>ITN!$G$57:$G$72</c:f>
              <c:numCache>
                <c:formatCode>0</c:formatCode>
                <c:ptCount val="14"/>
                <c:pt idx="0">
                  <c:v>26</c:v>
                </c:pt>
                <c:pt idx="1">
                  <c:v>54</c:v>
                </c:pt>
                <c:pt idx="2">
                  <c:v>49</c:v>
                </c:pt>
                <c:pt idx="3">
                  <c:v>30</c:v>
                </c:pt>
                <c:pt idx="4">
                  <c:v>54</c:v>
                </c:pt>
                <c:pt idx="5">
                  <c:v>62</c:v>
                </c:pt>
                <c:pt idx="6">
                  <c:v>48</c:v>
                </c:pt>
                <c:pt idx="7">
                  <c:v>43</c:v>
                </c:pt>
                <c:pt idx="8">
                  <c:v>68</c:v>
                </c:pt>
                <c:pt idx="9">
                  <c:v>25</c:v>
                </c:pt>
                <c:pt idx="10">
                  <c:v>54</c:v>
                </c:pt>
                <c:pt idx="11">
                  <c:v>74</c:v>
                </c:pt>
                <c:pt idx="12">
                  <c:v>57</c:v>
                </c:pt>
                <c:pt idx="13">
                  <c:v>27</c:v>
                </c:pt>
              </c:numCache>
            </c:numRef>
          </c:val>
          <c:extLst>
            <c:ext xmlns:c16="http://schemas.microsoft.com/office/drawing/2014/chart" uri="{C3380CC4-5D6E-409C-BE32-E72D297353CC}">
              <c16:uniqueId val="{00000003-393E-4975-A58E-25891363616C}"/>
            </c:ext>
          </c:extLst>
        </c:ser>
        <c:ser>
          <c:idx val="4"/>
          <c:order val="4"/>
          <c:tx>
            <c:strRef>
              <c:f>ITN!$H$56</c:f>
              <c:strCache>
                <c:ptCount val="1"/>
                <c:pt idx="0">
                  <c:v>Year 3</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ITN!$C$57:$C$72</c:f>
              <c:strCache>
                <c:ptCount val="14"/>
                <c:pt idx="0">
                  <c:v>Angola</c:v>
                </c:pt>
                <c:pt idx="1">
                  <c:v>Burundi</c:v>
                </c:pt>
                <c:pt idx="2">
                  <c:v>Eritrea</c:v>
                </c:pt>
                <c:pt idx="3">
                  <c:v>Ethiopia</c:v>
                </c:pt>
                <c:pt idx="4">
                  <c:v>Kenya</c:v>
                </c:pt>
                <c:pt idx="5">
                  <c:v>Madagascar</c:v>
                </c:pt>
                <c:pt idx="6">
                  <c:v>Mozambique</c:v>
                </c:pt>
                <c:pt idx="7">
                  <c:v>Malawi</c:v>
                </c:pt>
                <c:pt idx="8">
                  <c:v>Rwanda</c:v>
                </c:pt>
                <c:pt idx="9">
                  <c:v>South Sudan</c:v>
                </c:pt>
                <c:pt idx="10">
                  <c:v>Tanzania</c:v>
                </c:pt>
                <c:pt idx="11">
                  <c:v>Uganda</c:v>
                </c:pt>
                <c:pt idx="12">
                  <c:v>Zambia</c:v>
                </c:pt>
                <c:pt idx="13">
                  <c:v>Zimbabwe</c:v>
                </c:pt>
              </c:strCache>
            </c:strRef>
          </c:cat>
          <c:val>
            <c:numRef>
              <c:f>ITN!$H$57:$H$72</c:f>
              <c:numCache>
                <c:formatCode>0</c:formatCode>
                <c:ptCount val="14"/>
                <c:pt idx="0">
                  <c:v>22</c:v>
                </c:pt>
                <c:pt idx="1">
                  <c:v>40</c:v>
                </c:pt>
                <c:pt idx="2">
                  <c:v>20</c:v>
                </c:pt>
                <c:pt idx="3">
                  <c:v>45</c:v>
                </c:pt>
                <c:pt idx="4">
                  <c:v>56</c:v>
                </c:pt>
                <c:pt idx="5">
                  <c:v>73</c:v>
                </c:pt>
                <c:pt idx="6">
                  <c:v>73</c:v>
                </c:pt>
                <c:pt idx="7">
                  <c:v>68</c:v>
                </c:pt>
                <c:pt idx="8">
                  <c:v>68</c:v>
                </c:pt>
                <c:pt idx="9">
                  <c:v>46</c:v>
                </c:pt>
                <c:pt idx="10">
                  <c:v>55</c:v>
                </c:pt>
                <c:pt idx="11">
                  <c:v>62</c:v>
                </c:pt>
                <c:pt idx="12">
                  <c:v>41</c:v>
                </c:pt>
                <c:pt idx="13">
                  <c:v>9</c:v>
                </c:pt>
              </c:numCache>
            </c:numRef>
          </c:val>
          <c:extLst>
            <c:ext xmlns:c16="http://schemas.microsoft.com/office/drawing/2014/chart" uri="{C3380CC4-5D6E-409C-BE32-E72D297353CC}">
              <c16:uniqueId val="{00000004-393E-4975-A58E-25891363616C}"/>
            </c:ext>
          </c:extLst>
        </c:ser>
        <c:dLbls>
          <c:showLegendKey val="0"/>
          <c:showVal val="0"/>
          <c:showCatName val="0"/>
          <c:showSerName val="0"/>
          <c:showPercent val="0"/>
          <c:showBubbleSize val="0"/>
        </c:dLbls>
        <c:gapWidth val="101"/>
        <c:overlap val="-4"/>
        <c:axId val="428821872"/>
        <c:axId val="621315360"/>
      </c:barChart>
      <c:catAx>
        <c:axId val="42882187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600" b="0" i="0" u="none" strike="noStrike" kern="1200" baseline="0">
                <a:solidFill>
                  <a:schemeClr val="lt1">
                    <a:lumMod val="85000"/>
                  </a:schemeClr>
                </a:solidFill>
                <a:latin typeface="+mn-lt"/>
                <a:ea typeface="+mn-ea"/>
                <a:cs typeface="+mn-cs"/>
              </a:defRPr>
            </a:pPr>
            <a:endParaRPr lang="en-US"/>
          </a:p>
        </c:txPr>
        <c:crossAx val="621315360"/>
        <c:crosses val="autoZero"/>
        <c:auto val="1"/>
        <c:lblAlgn val="ctr"/>
        <c:lblOffset val="100"/>
        <c:noMultiLvlLbl val="0"/>
      </c:catAx>
      <c:valAx>
        <c:axId val="621315360"/>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28821872"/>
        <c:crosses val="autoZero"/>
        <c:crossBetween val="between"/>
      </c:valAx>
      <c:spPr>
        <a:noFill/>
        <a:ln>
          <a:solidFill>
            <a:schemeClr val="accent1">
              <a:alpha val="99000"/>
            </a:schemeClr>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1400"/>
              <a:t>Careseeking</a:t>
            </a:r>
            <a:r>
              <a:rPr lang="en-US" sz="1400" baseline="0"/>
              <a:t> for Acute Respiratory Infection Symptoms</a:t>
            </a:r>
            <a:endParaRPr lang="en-US" sz="1400"/>
          </a:p>
        </c:rich>
      </c:tx>
      <c:overlay val="0"/>
      <c:spPr>
        <a:noFill/>
        <a:ln>
          <a:noFill/>
        </a:ln>
        <a:effectLst/>
      </c:spPr>
      <c:txPr>
        <a:bodyPr rot="0" spcFirstLastPara="1" vertOverflow="ellipsis" vert="horz" wrap="square" anchor="ctr" anchorCtr="1"/>
        <a:lstStyle/>
        <a:p>
          <a:pPr>
            <a:defRPr sz="1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PneuCare!$D$60</c:f>
              <c:strCache>
                <c:ptCount val="1"/>
                <c:pt idx="0">
                  <c:v>Year 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PneuCare!$C$61:$C$80</c:f>
              <c:strCache>
                <c:ptCount val="20"/>
                <c:pt idx="0">
                  <c:v>Angola</c:v>
                </c:pt>
                <c:pt idx="1">
                  <c:v>Botswana</c:v>
                </c:pt>
                <c:pt idx="2">
                  <c:v>Somalia</c:v>
                </c:pt>
                <c:pt idx="3">
                  <c:v>South Sudan</c:v>
                </c:pt>
                <c:pt idx="4">
                  <c:v>Eritrea</c:v>
                </c:pt>
                <c:pt idx="5">
                  <c:v>Burundi</c:v>
                </c:pt>
                <c:pt idx="6">
                  <c:v>Ethiopia</c:v>
                </c:pt>
                <c:pt idx="7">
                  <c:v>Kenya</c:v>
                </c:pt>
                <c:pt idx="8">
                  <c:v>Lesotho</c:v>
                </c:pt>
                <c:pt idx="9">
                  <c:v>Madagascar</c:v>
                </c:pt>
                <c:pt idx="10">
                  <c:v>Malawi</c:v>
                </c:pt>
                <c:pt idx="11">
                  <c:v>Mozambique</c:v>
                </c:pt>
                <c:pt idx="12">
                  <c:v>Namibia</c:v>
                </c:pt>
                <c:pt idx="13">
                  <c:v>Rwanda</c:v>
                </c:pt>
                <c:pt idx="14">
                  <c:v>Eswatini</c:v>
                </c:pt>
                <c:pt idx="15">
                  <c:v>Tanzania</c:v>
                </c:pt>
                <c:pt idx="16">
                  <c:v>Uganda</c:v>
                </c:pt>
                <c:pt idx="17">
                  <c:v>South Africa</c:v>
                </c:pt>
                <c:pt idx="18">
                  <c:v>Zambia</c:v>
                </c:pt>
                <c:pt idx="19">
                  <c:v>Zimbabwe</c:v>
                </c:pt>
              </c:strCache>
            </c:strRef>
          </c:cat>
          <c:val>
            <c:numRef>
              <c:f>PneuCare!$D$61:$D$80</c:f>
              <c:numCache>
                <c:formatCode>General</c:formatCode>
                <c:ptCount val="20"/>
                <c:pt idx="5">
                  <c:v>55</c:v>
                </c:pt>
                <c:pt idx="6">
                  <c:v>19</c:v>
                </c:pt>
                <c:pt idx="7">
                  <c:v>49</c:v>
                </c:pt>
                <c:pt idx="8">
                  <c:v>59</c:v>
                </c:pt>
                <c:pt idx="9">
                  <c:v>48</c:v>
                </c:pt>
                <c:pt idx="10">
                  <c:v>70</c:v>
                </c:pt>
                <c:pt idx="11">
                  <c:v>65</c:v>
                </c:pt>
                <c:pt idx="12">
                  <c:v>67</c:v>
                </c:pt>
                <c:pt idx="13">
                  <c:v>28</c:v>
                </c:pt>
                <c:pt idx="14">
                  <c:v>73</c:v>
                </c:pt>
                <c:pt idx="15">
                  <c:v>59</c:v>
                </c:pt>
                <c:pt idx="16">
                  <c:v>73</c:v>
                </c:pt>
                <c:pt idx="17">
                  <c:v>75</c:v>
                </c:pt>
                <c:pt idx="18">
                  <c:v>69</c:v>
                </c:pt>
                <c:pt idx="19">
                  <c:v>48</c:v>
                </c:pt>
              </c:numCache>
            </c:numRef>
          </c:val>
          <c:extLst>
            <c:ext xmlns:c16="http://schemas.microsoft.com/office/drawing/2014/chart" uri="{C3380CC4-5D6E-409C-BE32-E72D297353CC}">
              <c16:uniqueId val="{00000000-E35B-470F-8245-5FD419DABA87}"/>
            </c:ext>
          </c:extLst>
        </c:ser>
        <c:ser>
          <c:idx val="1"/>
          <c:order val="1"/>
          <c:tx>
            <c:strRef>
              <c:f>PneuCare!$E$60</c:f>
              <c:strCache>
                <c:ptCount val="1"/>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PneuCare!$C$61:$C$80</c:f>
              <c:strCache>
                <c:ptCount val="20"/>
                <c:pt idx="0">
                  <c:v>Angola</c:v>
                </c:pt>
                <c:pt idx="1">
                  <c:v>Botswana</c:v>
                </c:pt>
                <c:pt idx="2">
                  <c:v>Somalia</c:v>
                </c:pt>
                <c:pt idx="3">
                  <c:v>South Sudan</c:v>
                </c:pt>
                <c:pt idx="4">
                  <c:v>Eritrea</c:v>
                </c:pt>
                <c:pt idx="5">
                  <c:v>Burundi</c:v>
                </c:pt>
                <c:pt idx="6">
                  <c:v>Ethiopia</c:v>
                </c:pt>
                <c:pt idx="7">
                  <c:v>Kenya</c:v>
                </c:pt>
                <c:pt idx="8">
                  <c:v>Lesotho</c:v>
                </c:pt>
                <c:pt idx="9">
                  <c:v>Madagascar</c:v>
                </c:pt>
                <c:pt idx="10">
                  <c:v>Malawi</c:v>
                </c:pt>
                <c:pt idx="11">
                  <c:v>Mozambique</c:v>
                </c:pt>
                <c:pt idx="12">
                  <c:v>Namibia</c:v>
                </c:pt>
                <c:pt idx="13">
                  <c:v>Rwanda</c:v>
                </c:pt>
                <c:pt idx="14">
                  <c:v>Eswatini</c:v>
                </c:pt>
                <c:pt idx="15">
                  <c:v>Tanzania</c:v>
                </c:pt>
                <c:pt idx="16">
                  <c:v>Uganda</c:v>
                </c:pt>
                <c:pt idx="17">
                  <c:v>South Africa</c:v>
                </c:pt>
                <c:pt idx="18">
                  <c:v>Zambia</c:v>
                </c:pt>
                <c:pt idx="19">
                  <c:v>Zimbabwe</c:v>
                </c:pt>
              </c:strCache>
            </c:strRef>
          </c:cat>
          <c:val>
            <c:numRef>
              <c:f>PneuCare!$E$61:$E$80</c:f>
            </c:numRef>
          </c:val>
          <c:extLst>
            <c:ext xmlns:c16="http://schemas.microsoft.com/office/drawing/2014/chart" uri="{C3380CC4-5D6E-409C-BE32-E72D297353CC}">
              <c16:uniqueId val="{00000001-E35B-470F-8245-5FD419DABA87}"/>
            </c:ext>
          </c:extLst>
        </c:ser>
        <c:ser>
          <c:idx val="2"/>
          <c:order val="2"/>
          <c:tx>
            <c:strRef>
              <c:f>PneuCare!$F$60</c:f>
              <c:strCache>
                <c:ptCount val="1"/>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PneuCare!$C$61:$C$80</c:f>
              <c:strCache>
                <c:ptCount val="20"/>
                <c:pt idx="0">
                  <c:v>Angola</c:v>
                </c:pt>
                <c:pt idx="1">
                  <c:v>Botswana</c:v>
                </c:pt>
                <c:pt idx="2">
                  <c:v>Somalia</c:v>
                </c:pt>
                <c:pt idx="3">
                  <c:v>South Sudan</c:v>
                </c:pt>
                <c:pt idx="4">
                  <c:v>Eritrea</c:v>
                </c:pt>
                <c:pt idx="5">
                  <c:v>Burundi</c:v>
                </c:pt>
                <c:pt idx="6">
                  <c:v>Ethiopia</c:v>
                </c:pt>
                <c:pt idx="7">
                  <c:v>Kenya</c:v>
                </c:pt>
                <c:pt idx="8">
                  <c:v>Lesotho</c:v>
                </c:pt>
                <c:pt idx="9">
                  <c:v>Madagascar</c:v>
                </c:pt>
                <c:pt idx="10">
                  <c:v>Malawi</c:v>
                </c:pt>
                <c:pt idx="11">
                  <c:v>Mozambique</c:v>
                </c:pt>
                <c:pt idx="12">
                  <c:v>Namibia</c:v>
                </c:pt>
                <c:pt idx="13">
                  <c:v>Rwanda</c:v>
                </c:pt>
                <c:pt idx="14">
                  <c:v>Eswatini</c:v>
                </c:pt>
                <c:pt idx="15">
                  <c:v>Tanzania</c:v>
                </c:pt>
                <c:pt idx="16">
                  <c:v>Uganda</c:v>
                </c:pt>
                <c:pt idx="17">
                  <c:v>South Africa</c:v>
                </c:pt>
                <c:pt idx="18">
                  <c:v>Zambia</c:v>
                </c:pt>
                <c:pt idx="19">
                  <c:v>Zimbabwe</c:v>
                </c:pt>
              </c:strCache>
            </c:strRef>
          </c:cat>
          <c:val>
            <c:numRef>
              <c:f>PneuCare!$F$61:$F$80</c:f>
            </c:numRef>
          </c:val>
          <c:extLst>
            <c:ext xmlns:c16="http://schemas.microsoft.com/office/drawing/2014/chart" uri="{C3380CC4-5D6E-409C-BE32-E72D297353CC}">
              <c16:uniqueId val="{00000002-E35B-470F-8245-5FD419DABA87}"/>
            </c:ext>
          </c:extLst>
        </c:ser>
        <c:ser>
          <c:idx val="3"/>
          <c:order val="3"/>
          <c:tx>
            <c:strRef>
              <c:f>PneuCare!$G$60</c:f>
              <c:strCache>
                <c:ptCount val="1"/>
                <c:pt idx="0">
                  <c:v>Year 2</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PneuCare!$C$61:$C$80</c:f>
              <c:strCache>
                <c:ptCount val="20"/>
                <c:pt idx="0">
                  <c:v>Angola</c:v>
                </c:pt>
                <c:pt idx="1">
                  <c:v>Botswana</c:v>
                </c:pt>
                <c:pt idx="2">
                  <c:v>Somalia</c:v>
                </c:pt>
                <c:pt idx="3">
                  <c:v>South Sudan</c:v>
                </c:pt>
                <c:pt idx="4">
                  <c:v>Eritrea</c:v>
                </c:pt>
                <c:pt idx="5">
                  <c:v>Burundi</c:v>
                </c:pt>
                <c:pt idx="6">
                  <c:v>Ethiopia</c:v>
                </c:pt>
                <c:pt idx="7">
                  <c:v>Kenya</c:v>
                </c:pt>
                <c:pt idx="8">
                  <c:v>Lesotho</c:v>
                </c:pt>
                <c:pt idx="9">
                  <c:v>Madagascar</c:v>
                </c:pt>
                <c:pt idx="10">
                  <c:v>Malawi</c:v>
                </c:pt>
                <c:pt idx="11">
                  <c:v>Mozambique</c:v>
                </c:pt>
                <c:pt idx="12">
                  <c:v>Namibia</c:v>
                </c:pt>
                <c:pt idx="13">
                  <c:v>Rwanda</c:v>
                </c:pt>
                <c:pt idx="14">
                  <c:v>Eswatini</c:v>
                </c:pt>
                <c:pt idx="15">
                  <c:v>Tanzania</c:v>
                </c:pt>
                <c:pt idx="16">
                  <c:v>Uganda</c:v>
                </c:pt>
                <c:pt idx="17">
                  <c:v>South Africa</c:v>
                </c:pt>
                <c:pt idx="18">
                  <c:v>Zambia</c:v>
                </c:pt>
                <c:pt idx="19">
                  <c:v>Zimbabwe</c:v>
                </c:pt>
              </c:strCache>
            </c:strRef>
          </c:cat>
          <c:val>
            <c:numRef>
              <c:f>PneuCare!$G$61:$G$80</c:f>
              <c:numCache>
                <c:formatCode>General</c:formatCode>
                <c:ptCount val="20"/>
                <c:pt idx="4">
                  <c:v>44</c:v>
                </c:pt>
                <c:pt idx="5">
                  <c:v>54</c:v>
                </c:pt>
                <c:pt idx="6">
                  <c:v>27</c:v>
                </c:pt>
                <c:pt idx="7">
                  <c:v>56</c:v>
                </c:pt>
                <c:pt idx="8">
                  <c:v>66</c:v>
                </c:pt>
                <c:pt idx="9">
                  <c:v>42</c:v>
                </c:pt>
                <c:pt idx="10">
                  <c:v>68</c:v>
                </c:pt>
                <c:pt idx="11">
                  <c:v>50</c:v>
                </c:pt>
                <c:pt idx="12">
                  <c:v>53</c:v>
                </c:pt>
                <c:pt idx="13">
                  <c:v>50</c:v>
                </c:pt>
                <c:pt idx="14">
                  <c:v>58</c:v>
                </c:pt>
                <c:pt idx="15">
                  <c:v>71</c:v>
                </c:pt>
                <c:pt idx="16">
                  <c:v>70</c:v>
                </c:pt>
                <c:pt idx="17">
                  <c:v>65</c:v>
                </c:pt>
                <c:pt idx="18">
                  <c:v>68</c:v>
                </c:pt>
                <c:pt idx="19">
                  <c:v>59</c:v>
                </c:pt>
              </c:numCache>
            </c:numRef>
          </c:val>
          <c:extLst>
            <c:ext xmlns:c16="http://schemas.microsoft.com/office/drawing/2014/chart" uri="{C3380CC4-5D6E-409C-BE32-E72D297353CC}">
              <c16:uniqueId val="{00000003-E35B-470F-8245-5FD419DABA87}"/>
            </c:ext>
          </c:extLst>
        </c:ser>
        <c:ser>
          <c:idx val="4"/>
          <c:order val="4"/>
          <c:tx>
            <c:strRef>
              <c:f>PneuCare!$H$60</c:f>
              <c:strCache>
                <c:ptCount val="1"/>
                <c:pt idx="0">
                  <c:v>Year 3</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PneuCare!$C$61:$C$80</c:f>
              <c:strCache>
                <c:ptCount val="20"/>
                <c:pt idx="0">
                  <c:v>Angola</c:v>
                </c:pt>
                <c:pt idx="1">
                  <c:v>Botswana</c:v>
                </c:pt>
                <c:pt idx="2">
                  <c:v>Somalia</c:v>
                </c:pt>
                <c:pt idx="3">
                  <c:v>South Sudan</c:v>
                </c:pt>
                <c:pt idx="4">
                  <c:v>Eritrea</c:v>
                </c:pt>
                <c:pt idx="5">
                  <c:v>Burundi</c:v>
                </c:pt>
                <c:pt idx="6">
                  <c:v>Ethiopia</c:v>
                </c:pt>
                <c:pt idx="7">
                  <c:v>Kenya</c:v>
                </c:pt>
                <c:pt idx="8">
                  <c:v>Lesotho</c:v>
                </c:pt>
                <c:pt idx="9">
                  <c:v>Madagascar</c:v>
                </c:pt>
                <c:pt idx="10">
                  <c:v>Malawi</c:v>
                </c:pt>
                <c:pt idx="11">
                  <c:v>Mozambique</c:v>
                </c:pt>
                <c:pt idx="12">
                  <c:v>Namibia</c:v>
                </c:pt>
                <c:pt idx="13">
                  <c:v>Rwanda</c:v>
                </c:pt>
                <c:pt idx="14">
                  <c:v>Eswatini</c:v>
                </c:pt>
                <c:pt idx="15">
                  <c:v>Tanzania</c:v>
                </c:pt>
                <c:pt idx="16">
                  <c:v>Uganda</c:v>
                </c:pt>
                <c:pt idx="17">
                  <c:v>South Africa</c:v>
                </c:pt>
                <c:pt idx="18">
                  <c:v>Zambia</c:v>
                </c:pt>
                <c:pt idx="19">
                  <c:v>Zimbabwe</c:v>
                </c:pt>
              </c:strCache>
            </c:strRef>
          </c:cat>
          <c:val>
            <c:numRef>
              <c:f>PneuCare!$H$61:$H$80</c:f>
              <c:numCache>
                <c:formatCode>General</c:formatCode>
                <c:ptCount val="20"/>
                <c:pt idx="0">
                  <c:v>49</c:v>
                </c:pt>
                <c:pt idx="1">
                  <c:v>14</c:v>
                </c:pt>
                <c:pt idx="2">
                  <c:v>13</c:v>
                </c:pt>
                <c:pt idx="3">
                  <c:v>48</c:v>
                </c:pt>
                <c:pt idx="4">
                  <c:v>45</c:v>
                </c:pt>
                <c:pt idx="5">
                  <c:v>63</c:v>
                </c:pt>
                <c:pt idx="6">
                  <c:v>31</c:v>
                </c:pt>
                <c:pt idx="7">
                  <c:v>66</c:v>
                </c:pt>
                <c:pt idx="8">
                  <c:v>63</c:v>
                </c:pt>
                <c:pt idx="9">
                  <c:v>41</c:v>
                </c:pt>
                <c:pt idx="10">
                  <c:v>78</c:v>
                </c:pt>
                <c:pt idx="11">
                  <c:v>57</c:v>
                </c:pt>
                <c:pt idx="12">
                  <c:v>68</c:v>
                </c:pt>
                <c:pt idx="13">
                  <c:v>54</c:v>
                </c:pt>
                <c:pt idx="14">
                  <c:v>60</c:v>
                </c:pt>
                <c:pt idx="15">
                  <c:v>55</c:v>
                </c:pt>
                <c:pt idx="16">
                  <c:v>80</c:v>
                </c:pt>
                <c:pt idx="17">
                  <c:v>88</c:v>
                </c:pt>
                <c:pt idx="18">
                  <c:v>70</c:v>
                </c:pt>
                <c:pt idx="19">
                  <c:v>51</c:v>
                </c:pt>
              </c:numCache>
            </c:numRef>
          </c:val>
          <c:extLst>
            <c:ext xmlns:c16="http://schemas.microsoft.com/office/drawing/2014/chart" uri="{C3380CC4-5D6E-409C-BE32-E72D297353CC}">
              <c16:uniqueId val="{00000004-E35B-470F-8245-5FD419DABA87}"/>
            </c:ext>
          </c:extLst>
        </c:ser>
        <c:dLbls>
          <c:showLegendKey val="0"/>
          <c:showVal val="0"/>
          <c:showCatName val="0"/>
          <c:showSerName val="0"/>
          <c:showPercent val="0"/>
          <c:showBubbleSize val="0"/>
        </c:dLbls>
        <c:gapWidth val="99"/>
        <c:overlap val="-12"/>
        <c:axId val="110756384"/>
        <c:axId val="634974192"/>
      </c:barChart>
      <c:catAx>
        <c:axId val="11075638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600" b="0" i="0" u="none" strike="noStrike" kern="1200" baseline="0">
                <a:solidFill>
                  <a:schemeClr val="lt1">
                    <a:lumMod val="85000"/>
                  </a:schemeClr>
                </a:solidFill>
                <a:latin typeface="+mn-lt"/>
                <a:ea typeface="+mn-ea"/>
                <a:cs typeface="+mn-cs"/>
              </a:defRPr>
            </a:pPr>
            <a:endParaRPr lang="en-US"/>
          </a:p>
        </c:txPr>
        <c:crossAx val="634974192"/>
        <c:crosses val="autoZero"/>
        <c:auto val="1"/>
        <c:lblAlgn val="ctr"/>
        <c:lblOffset val="100"/>
        <c:noMultiLvlLbl val="0"/>
      </c:catAx>
      <c:valAx>
        <c:axId val="634974192"/>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10756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Careseeking for diarrhoea</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DiarCare!$D$58</c:f>
              <c:strCache>
                <c:ptCount val="1"/>
                <c:pt idx="0">
                  <c:v>Year 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DiarCare!$C$59:$C$76</c:f>
              <c:strCache>
                <c:ptCount val="18"/>
                <c:pt idx="0">
                  <c:v>Angola</c:v>
                </c:pt>
                <c:pt idx="1">
                  <c:v>Eritrea</c:v>
                </c:pt>
                <c:pt idx="2">
                  <c:v>Comoros</c:v>
                </c:pt>
                <c:pt idx="3">
                  <c:v>South Africa</c:v>
                </c:pt>
                <c:pt idx="4">
                  <c:v>Burundi</c:v>
                </c:pt>
                <c:pt idx="5">
                  <c:v>Ethiopia</c:v>
                </c:pt>
                <c:pt idx="6">
                  <c:v>Kenya</c:v>
                </c:pt>
                <c:pt idx="7">
                  <c:v>Lesotho</c:v>
                </c:pt>
                <c:pt idx="8">
                  <c:v>Madagascar</c:v>
                </c:pt>
                <c:pt idx="9">
                  <c:v>Mozambique</c:v>
                </c:pt>
                <c:pt idx="10">
                  <c:v>Malawi</c:v>
                </c:pt>
                <c:pt idx="11">
                  <c:v>Namibia</c:v>
                </c:pt>
                <c:pt idx="12">
                  <c:v>Rwanda</c:v>
                </c:pt>
                <c:pt idx="13">
                  <c:v>Eswatini</c:v>
                </c:pt>
                <c:pt idx="14">
                  <c:v>Tanzania</c:v>
                </c:pt>
                <c:pt idx="15">
                  <c:v>Uganda</c:v>
                </c:pt>
                <c:pt idx="16">
                  <c:v>Zambia</c:v>
                </c:pt>
                <c:pt idx="17">
                  <c:v>Zimbabwe</c:v>
                </c:pt>
              </c:strCache>
            </c:strRef>
          </c:cat>
          <c:val>
            <c:numRef>
              <c:f>DiarCare!$D$59:$D$76</c:f>
              <c:numCache>
                <c:formatCode>General</c:formatCode>
                <c:ptCount val="18"/>
                <c:pt idx="4">
                  <c:v>12</c:v>
                </c:pt>
                <c:pt idx="5">
                  <c:v>22</c:v>
                </c:pt>
                <c:pt idx="6">
                  <c:v>30</c:v>
                </c:pt>
                <c:pt idx="7">
                  <c:v>28</c:v>
                </c:pt>
                <c:pt idx="8">
                  <c:v>11</c:v>
                </c:pt>
                <c:pt idx="9">
                  <c:v>13</c:v>
                </c:pt>
                <c:pt idx="10">
                  <c:v>62</c:v>
                </c:pt>
                <c:pt idx="11">
                  <c:v>51</c:v>
                </c:pt>
                <c:pt idx="12">
                  <c:v>33</c:v>
                </c:pt>
                <c:pt idx="13">
                  <c:v>57</c:v>
                </c:pt>
                <c:pt idx="14">
                  <c:v>47</c:v>
                </c:pt>
                <c:pt idx="15">
                  <c:v>70</c:v>
                </c:pt>
                <c:pt idx="16">
                  <c:v>43</c:v>
                </c:pt>
                <c:pt idx="17">
                  <c:v>36</c:v>
                </c:pt>
              </c:numCache>
            </c:numRef>
          </c:val>
          <c:extLst>
            <c:ext xmlns:c16="http://schemas.microsoft.com/office/drawing/2014/chart" uri="{C3380CC4-5D6E-409C-BE32-E72D297353CC}">
              <c16:uniqueId val="{00000000-8B72-450A-9073-D41EA1E5929D}"/>
            </c:ext>
          </c:extLst>
        </c:ser>
        <c:ser>
          <c:idx val="1"/>
          <c:order val="1"/>
          <c:tx>
            <c:strRef>
              <c:f>DiarCare!$E$58</c:f>
              <c:strCache>
                <c:ptCount val="1"/>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DiarCare!$C$59:$C$76</c:f>
              <c:strCache>
                <c:ptCount val="18"/>
                <c:pt idx="0">
                  <c:v>Angola</c:v>
                </c:pt>
                <c:pt idx="1">
                  <c:v>Eritrea</c:v>
                </c:pt>
                <c:pt idx="2">
                  <c:v>Comoros</c:v>
                </c:pt>
                <c:pt idx="3">
                  <c:v>South Africa</c:v>
                </c:pt>
                <c:pt idx="4">
                  <c:v>Burundi</c:v>
                </c:pt>
                <c:pt idx="5">
                  <c:v>Ethiopia</c:v>
                </c:pt>
                <c:pt idx="6">
                  <c:v>Kenya</c:v>
                </c:pt>
                <c:pt idx="7">
                  <c:v>Lesotho</c:v>
                </c:pt>
                <c:pt idx="8">
                  <c:v>Madagascar</c:v>
                </c:pt>
                <c:pt idx="9">
                  <c:v>Mozambique</c:v>
                </c:pt>
                <c:pt idx="10">
                  <c:v>Malawi</c:v>
                </c:pt>
                <c:pt idx="11">
                  <c:v>Namibia</c:v>
                </c:pt>
                <c:pt idx="12">
                  <c:v>Rwanda</c:v>
                </c:pt>
                <c:pt idx="13">
                  <c:v>Eswatini</c:v>
                </c:pt>
                <c:pt idx="14">
                  <c:v>Tanzania</c:v>
                </c:pt>
                <c:pt idx="15">
                  <c:v>Uganda</c:v>
                </c:pt>
                <c:pt idx="16">
                  <c:v>Zambia</c:v>
                </c:pt>
                <c:pt idx="17">
                  <c:v>Zimbabwe</c:v>
                </c:pt>
              </c:strCache>
            </c:strRef>
          </c:cat>
          <c:val>
            <c:numRef>
              <c:f>DiarCare!$E$59:$E$76</c:f>
            </c:numRef>
          </c:val>
          <c:extLst>
            <c:ext xmlns:c16="http://schemas.microsoft.com/office/drawing/2014/chart" uri="{C3380CC4-5D6E-409C-BE32-E72D297353CC}">
              <c16:uniqueId val="{00000001-8B72-450A-9073-D41EA1E5929D}"/>
            </c:ext>
          </c:extLst>
        </c:ser>
        <c:ser>
          <c:idx val="2"/>
          <c:order val="2"/>
          <c:tx>
            <c:strRef>
              <c:f>DiarCare!$F$58</c:f>
              <c:strCache>
                <c:ptCount val="1"/>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DiarCare!$C$59:$C$76</c:f>
              <c:strCache>
                <c:ptCount val="18"/>
                <c:pt idx="0">
                  <c:v>Angola</c:v>
                </c:pt>
                <c:pt idx="1">
                  <c:v>Eritrea</c:v>
                </c:pt>
                <c:pt idx="2">
                  <c:v>Comoros</c:v>
                </c:pt>
                <c:pt idx="3">
                  <c:v>South Africa</c:v>
                </c:pt>
                <c:pt idx="4">
                  <c:v>Burundi</c:v>
                </c:pt>
                <c:pt idx="5">
                  <c:v>Ethiopia</c:v>
                </c:pt>
                <c:pt idx="6">
                  <c:v>Kenya</c:v>
                </c:pt>
                <c:pt idx="7">
                  <c:v>Lesotho</c:v>
                </c:pt>
                <c:pt idx="8">
                  <c:v>Madagascar</c:v>
                </c:pt>
                <c:pt idx="9">
                  <c:v>Mozambique</c:v>
                </c:pt>
                <c:pt idx="10">
                  <c:v>Malawi</c:v>
                </c:pt>
                <c:pt idx="11">
                  <c:v>Namibia</c:v>
                </c:pt>
                <c:pt idx="12">
                  <c:v>Rwanda</c:v>
                </c:pt>
                <c:pt idx="13">
                  <c:v>Eswatini</c:v>
                </c:pt>
                <c:pt idx="14">
                  <c:v>Tanzania</c:v>
                </c:pt>
                <c:pt idx="15">
                  <c:v>Uganda</c:v>
                </c:pt>
                <c:pt idx="16">
                  <c:v>Zambia</c:v>
                </c:pt>
                <c:pt idx="17">
                  <c:v>Zimbabwe</c:v>
                </c:pt>
              </c:strCache>
            </c:strRef>
          </c:cat>
          <c:val>
            <c:numRef>
              <c:f>DiarCare!$F$59:$F$76</c:f>
            </c:numRef>
          </c:val>
          <c:extLst>
            <c:ext xmlns:c16="http://schemas.microsoft.com/office/drawing/2014/chart" uri="{C3380CC4-5D6E-409C-BE32-E72D297353CC}">
              <c16:uniqueId val="{00000002-8B72-450A-9073-D41EA1E5929D}"/>
            </c:ext>
          </c:extLst>
        </c:ser>
        <c:ser>
          <c:idx val="3"/>
          <c:order val="3"/>
          <c:tx>
            <c:strRef>
              <c:f>DiarCare!$G$58</c:f>
              <c:strCache>
                <c:ptCount val="1"/>
                <c:pt idx="0">
                  <c:v>Year 2</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DiarCare!$C$59:$C$76</c:f>
              <c:strCache>
                <c:ptCount val="18"/>
                <c:pt idx="0">
                  <c:v>Angola</c:v>
                </c:pt>
                <c:pt idx="1">
                  <c:v>Eritrea</c:v>
                </c:pt>
                <c:pt idx="2">
                  <c:v>Comoros</c:v>
                </c:pt>
                <c:pt idx="3">
                  <c:v>South Africa</c:v>
                </c:pt>
                <c:pt idx="4">
                  <c:v>Burundi</c:v>
                </c:pt>
                <c:pt idx="5">
                  <c:v>Ethiopia</c:v>
                </c:pt>
                <c:pt idx="6">
                  <c:v>Kenya</c:v>
                </c:pt>
                <c:pt idx="7">
                  <c:v>Lesotho</c:v>
                </c:pt>
                <c:pt idx="8">
                  <c:v>Madagascar</c:v>
                </c:pt>
                <c:pt idx="9">
                  <c:v>Mozambique</c:v>
                </c:pt>
                <c:pt idx="10">
                  <c:v>Malawi</c:v>
                </c:pt>
                <c:pt idx="11">
                  <c:v>Namibia</c:v>
                </c:pt>
                <c:pt idx="12">
                  <c:v>Rwanda</c:v>
                </c:pt>
                <c:pt idx="13">
                  <c:v>Eswatini</c:v>
                </c:pt>
                <c:pt idx="14">
                  <c:v>Tanzania</c:v>
                </c:pt>
                <c:pt idx="15">
                  <c:v>Uganda</c:v>
                </c:pt>
                <c:pt idx="16">
                  <c:v>Zambia</c:v>
                </c:pt>
                <c:pt idx="17">
                  <c:v>Zimbabwe</c:v>
                </c:pt>
              </c:strCache>
            </c:strRef>
          </c:cat>
          <c:val>
            <c:numRef>
              <c:f>DiarCare!$G$59:$G$76</c:f>
              <c:numCache>
                <c:formatCode>General</c:formatCode>
                <c:ptCount val="18"/>
                <c:pt idx="2" formatCode="0">
                  <c:v>14</c:v>
                </c:pt>
                <c:pt idx="3" formatCode="0">
                  <c:v>56</c:v>
                </c:pt>
                <c:pt idx="4" formatCode="0">
                  <c:v>57</c:v>
                </c:pt>
                <c:pt idx="5" formatCode="0">
                  <c:v>32</c:v>
                </c:pt>
                <c:pt idx="6" formatCode="0">
                  <c:v>49</c:v>
                </c:pt>
                <c:pt idx="7" formatCode="0">
                  <c:v>53</c:v>
                </c:pt>
                <c:pt idx="8" formatCode="0">
                  <c:v>31</c:v>
                </c:pt>
                <c:pt idx="9" formatCode="0">
                  <c:v>56</c:v>
                </c:pt>
                <c:pt idx="10" formatCode="0">
                  <c:v>67</c:v>
                </c:pt>
                <c:pt idx="11" formatCode="0">
                  <c:v>60</c:v>
                </c:pt>
                <c:pt idx="12" formatCode="0">
                  <c:v>37</c:v>
                </c:pt>
                <c:pt idx="13" formatCode="0">
                  <c:v>13</c:v>
                </c:pt>
                <c:pt idx="14" formatCode="0">
                  <c:v>53</c:v>
                </c:pt>
                <c:pt idx="15" formatCode="0">
                  <c:v>72</c:v>
                </c:pt>
                <c:pt idx="16" formatCode="0">
                  <c:v>59</c:v>
                </c:pt>
                <c:pt idx="17" formatCode="0">
                  <c:v>44</c:v>
                </c:pt>
              </c:numCache>
            </c:numRef>
          </c:val>
          <c:extLst>
            <c:ext xmlns:c16="http://schemas.microsoft.com/office/drawing/2014/chart" uri="{C3380CC4-5D6E-409C-BE32-E72D297353CC}">
              <c16:uniqueId val="{00000003-8B72-450A-9073-D41EA1E5929D}"/>
            </c:ext>
          </c:extLst>
        </c:ser>
        <c:ser>
          <c:idx val="4"/>
          <c:order val="4"/>
          <c:tx>
            <c:strRef>
              <c:f>DiarCare!$H$58</c:f>
              <c:strCache>
                <c:ptCount val="1"/>
                <c:pt idx="0">
                  <c:v>Year 3</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DiarCare!$C$59:$C$76</c:f>
              <c:strCache>
                <c:ptCount val="18"/>
                <c:pt idx="0">
                  <c:v>Angola</c:v>
                </c:pt>
                <c:pt idx="1">
                  <c:v>Eritrea</c:v>
                </c:pt>
                <c:pt idx="2">
                  <c:v>Comoros</c:v>
                </c:pt>
                <c:pt idx="3">
                  <c:v>South Africa</c:v>
                </c:pt>
                <c:pt idx="4">
                  <c:v>Burundi</c:v>
                </c:pt>
                <c:pt idx="5">
                  <c:v>Ethiopia</c:v>
                </c:pt>
                <c:pt idx="6">
                  <c:v>Kenya</c:v>
                </c:pt>
                <c:pt idx="7">
                  <c:v>Lesotho</c:v>
                </c:pt>
                <c:pt idx="8">
                  <c:v>Madagascar</c:v>
                </c:pt>
                <c:pt idx="9">
                  <c:v>Mozambique</c:v>
                </c:pt>
                <c:pt idx="10">
                  <c:v>Malawi</c:v>
                </c:pt>
                <c:pt idx="11">
                  <c:v>Namibia</c:v>
                </c:pt>
                <c:pt idx="12">
                  <c:v>Rwanda</c:v>
                </c:pt>
                <c:pt idx="13">
                  <c:v>Eswatini</c:v>
                </c:pt>
                <c:pt idx="14">
                  <c:v>Tanzania</c:v>
                </c:pt>
                <c:pt idx="15">
                  <c:v>Uganda</c:v>
                </c:pt>
                <c:pt idx="16">
                  <c:v>Zambia</c:v>
                </c:pt>
                <c:pt idx="17">
                  <c:v>Zimbabwe</c:v>
                </c:pt>
              </c:strCache>
            </c:strRef>
          </c:cat>
          <c:val>
            <c:numRef>
              <c:f>DiarCare!$H$59:$H$76</c:f>
              <c:numCache>
                <c:formatCode>0</c:formatCode>
                <c:ptCount val="18"/>
                <c:pt idx="0">
                  <c:v>45</c:v>
                </c:pt>
                <c:pt idx="1">
                  <c:v>42</c:v>
                </c:pt>
                <c:pt idx="2">
                  <c:v>40</c:v>
                </c:pt>
                <c:pt idx="3">
                  <c:v>63</c:v>
                </c:pt>
                <c:pt idx="4">
                  <c:v>59</c:v>
                </c:pt>
                <c:pt idx="5">
                  <c:v>44</c:v>
                </c:pt>
                <c:pt idx="6">
                  <c:v>58</c:v>
                </c:pt>
                <c:pt idx="7">
                  <c:v>51</c:v>
                </c:pt>
                <c:pt idx="8">
                  <c:v>34</c:v>
                </c:pt>
                <c:pt idx="9">
                  <c:v>56</c:v>
                </c:pt>
                <c:pt idx="10">
                  <c:v>66</c:v>
                </c:pt>
                <c:pt idx="11">
                  <c:v>64</c:v>
                </c:pt>
                <c:pt idx="12">
                  <c:v>44</c:v>
                </c:pt>
                <c:pt idx="13">
                  <c:v>71</c:v>
                </c:pt>
                <c:pt idx="14">
                  <c:v>43</c:v>
                </c:pt>
                <c:pt idx="15">
                  <c:v>69</c:v>
                </c:pt>
                <c:pt idx="16">
                  <c:v>66</c:v>
                </c:pt>
                <c:pt idx="17">
                  <c:v>39</c:v>
                </c:pt>
              </c:numCache>
            </c:numRef>
          </c:val>
          <c:extLst>
            <c:ext xmlns:c16="http://schemas.microsoft.com/office/drawing/2014/chart" uri="{C3380CC4-5D6E-409C-BE32-E72D297353CC}">
              <c16:uniqueId val="{00000004-8B72-450A-9073-D41EA1E5929D}"/>
            </c:ext>
          </c:extLst>
        </c:ser>
        <c:dLbls>
          <c:showLegendKey val="0"/>
          <c:showVal val="0"/>
          <c:showCatName val="0"/>
          <c:showSerName val="0"/>
          <c:showPercent val="0"/>
          <c:showBubbleSize val="0"/>
        </c:dLbls>
        <c:gapWidth val="100"/>
        <c:overlap val="-9"/>
        <c:axId val="500474496"/>
        <c:axId val="517997712"/>
      </c:barChart>
      <c:catAx>
        <c:axId val="50047449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517997712"/>
        <c:crosses val="autoZero"/>
        <c:auto val="1"/>
        <c:lblAlgn val="ctr"/>
        <c:lblOffset val="100"/>
        <c:noMultiLvlLbl val="0"/>
      </c:catAx>
      <c:valAx>
        <c:axId val="517997712"/>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500474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drawings/drawing1.xml><?xml version="1.0" encoding="utf-8"?>
<c:userShapes xmlns:c="http://schemas.openxmlformats.org/drawingml/2006/chart">
  <cdr:relSizeAnchor xmlns:cdr="http://schemas.openxmlformats.org/drawingml/2006/chartDrawing">
    <cdr:from>
      <cdr:x>0.83905</cdr:x>
      <cdr:y>0.23697</cdr:y>
    </cdr:from>
    <cdr:to>
      <cdr:x>0.88762</cdr:x>
      <cdr:y>0.43697</cdr:y>
    </cdr:to>
    <cdr:sp macro="" textlink="">
      <cdr:nvSpPr>
        <cdr:cNvPr id="2" name="Oval 1">
          <a:extLst xmlns:a="http://schemas.openxmlformats.org/drawingml/2006/main">
            <a:ext uri="{FF2B5EF4-FFF2-40B4-BE49-F238E27FC236}">
              <a16:creationId xmlns:a16="http://schemas.microsoft.com/office/drawing/2014/main" id="{8ED7B439-4539-4488-A757-893413F2E808}"/>
            </a:ext>
          </a:extLst>
        </cdr:cNvPr>
        <cdr:cNvSpPr/>
      </cdr:nvSpPr>
      <cdr:spPr>
        <a:xfrm xmlns:a="http://schemas.openxmlformats.org/drawingml/2006/main">
          <a:off x="8305014" y="1329179"/>
          <a:ext cx="480767" cy="1121790"/>
        </a:xfrm>
        <a:prstGeom xmlns:a="http://schemas.openxmlformats.org/drawingml/2006/main" prst="ellipse">
          <a:avLst/>
        </a:prstGeom>
        <a:noFill xmlns:a="http://schemas.openxmlformats.org/drawingml/2006/main"/>
        <a:ln xmlns:a="http://schemas.openxmlformats.org/drawingml/2006/main" w="381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b="1" dirty="0"/>
        </a:p>
      </cdr:txBody>
    </cdr:sp>
  </cdr:relSizeAnchor>
  <cdr:relSizeAnchor xmlns:cdr="http://schemas.openxmlformats.org/drawingml/2006/chartDrawing">
    <cdr:from>
      <cdr:x>0.78095</cdr:x>
      <cdr:y>0.14958</cdr:y>
    </cdr:from>
    <cdr:to>
      <cdr:x>0.83619</cdr:x>
      <cdr:y>0.47628</cdr:y>
    </cdr:to>
    <cdr:sp macro="" textlink="">
      <cdr:nvSpPr>
        <cdr:cNvPr id="3" name="Oval 2">
          <a:extLst xmlns:a="http://schemas.openxmlformats.org/drawingml/2006/main">
            <a:ext uri="{FF2B5EF4-FFF2-40B4-BE49-F238E27FC236}">
              <a16:creationId xmlns:a16="http://schemas.microsoft.com/office/drawing/2014/main" id="{8ED7B439-4539-4488-A757-893413F2E808}"/>
            </a:ext>
          </a:extLst>
        </cdr:cNvPr>
        <cdr:cNvSpPr/>
      </cdr:nvSpPr>
      <cdr:spPr>
        <a:xfrm xmlns:a="http://schemas.openxmlformats.org/drawingml/2006/main">
          <a:off x="7729980" y="838984"/>
          <a:ext cx="546755" cy="1832467"/>
        </a:xfrm>
        <a:prstGeom xmlns:a="http://schemas.openxmlformats.org/drawingml/2006/main" prst="ellipse">
          <a:avLst/>
        </a:prstGeom>
        <a:noFill xmlns:a="http://schemas.openxmlformats.org/drawingml/2006/main"/>
        <a:ln xmlns:a="http://schemas.openxmlformats.org/drawingml/2006/main" w="381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b="1" dirty="0"/>
        </a:p>
      </cdr:txBody>
    </cdr:sp>
  </cdr:relSizeAnchor>
  <cdr:relSizeAnchor xmlns:cdr="http://schemas.openxmlformats.org/drawingml/2006/chartDrawing">
    <cdr:from>
      <cdr:x>0.02249</cdr:x>
      <cdr:y>0.38184</cdr:y>
    </cdr:from>
    <cdr:to>
      <cdr:x>0.96923</cdr:x>
      <cdr:y>0.38184</cdr:y>
    </cdr:to>
    <cdr:cxnSp macro="">
      <cdr:nvCxnSpPr>
        <cdr:cNvPr id="5" name="Straight Connector 4">
          <a:extLst xmlns:a="http://schemas.openxmlformats.org/drawingml/2006/main">
            <a:ext uri="{FF2B5EF4-FFF2-40B4-BE49-F238E27FC236}">
              <a16:creationId xmlns:a16="http://schemas.microsoft.com/office/drawing/2014/main" id="{9E5D07C4-8818-4354-BF1C-FCF55267F007}"/>
            </a:ext>
          </a:extLst>
        </cdr:cNvPr>
        <cdr:cNvCxnSpPr/>
      </cdr:nvCxnSpPr>
      <cdr:spPr>
        <a:xfrm xmlns:a="http://schemas.openxmlformats.org/drawingml/2006/main">
          <a:off x="241300" y="2290714"/>
          <a:ext cx="10160000" cy="0"/>
        </a:xfrm>
        <a:prstGeom xmlns:a="http://schemas.openxmlformats.org/drawingml/2006/main" prst="line">
          <a:avLst/>
        </a:prstGeom>
      </cdr:spPr>
      <cdr:style>
        <a:lnRef xmlns:a="http://schemas.openxmlformats.org/drawingml/2006/main" idx="3">
          <a:schemeClr val="accent2"/>
        </a:lnRef>
        <a:fillRef xmlns:a="http://schemas.openxmlformats.org/drawingml/2006/main" idx="0">
          <a:schemeClr val="accent2"/>
        </a:fillRef>
        <a:effectRef xmlns:a="http://schemas.openxmlformats.org/drawingml/2006/main" idx="2">
          <a:schemeClr val="accent2"/>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0.11715</cdr:x>
      <cdr:y>0.27972</cdr:y>
    </cdr:from>
    <cdr:to>
      <cdr:x>0.1701</cdr:x>
      <cdr:y>0.56264</cdr:y>
    </cdr:to>
    <cdr:sp macro="" textlink="">
      <cdr:nvSpPr>
        <cdr:cNvPr id="2" name="Oval 1">
          <a:extLst xmlns:a="http://schemas.openxmlformats.org/drawingml/2006/main">
            <a:ext uri="{FF2B5EF4-FFF2-40B4-BE49-F238E27FC236}">
              <a16:creationId xmlns:a16="http://schemas.microsoft.com/office/drawing/2014/main" id="{FD637FE5-8907-42D6-914E-F9C8B960C685}"/>
            </a:ext>
          </a:extLst>
        </cdr:cNvPr>
        <cdr:cNvSpPr/>
      </cdr:nvSpPr>
      <cdr:spPr>
        <a:xfrm xmlns:a="http://schemas.openxmlformats.org/drawingml/2006/main">
          <a:off x="1205153" y="1646262"/>
          <a:ext cx="544633" cy="1665047"/>
        </a:xfrm>
        <a:prstGeom xmlns:a="http://schemas.openxmlformats.org/drawingml/2006/main" prst="ellipse">
          <a:avLst/>
        </a:prstGeom>
        <a:noFill xmlns:a="http://schemas.openxmlformats.org/drawingml/2006/main"/>
        <a:ln xmlns:a="http://schemas.openxmlformats.org/drawingml/2006/main" w="381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n-US" b="1" dirty="0"/>
        </a:p>
      </cdr:txBody>
    </cdr:sp>
  </cdr:relSizeAnchor>
  <cdr:relSizeAnchor xmlns:cdr="http://schemas.openxmlformats.org/drawingml/2006/chartDrawing">
    <cdr:from>
      <cdr:x>0.59157</cdr:x>
      <cdr:y>0.19957</cdr:y>
    </cdr:from>
    <cdr:to>
      <cdr:x>0.64451</cdr:x>
      <cdr:y>0.32506</cdr:y>
    </cdr:to>
    <cdr:sp macro="" textlink="">
      <cdr:nvSpPr>
        <cdr:cNvPr id="3" name="Oval 2">
          <a:extLst xmlns:a="http://schemas.openxmlformats.org/drawingml/2006/main">
            <a:ext uri="{FF2B5EF4-FFF2-40B4-BE49-F238E27FC236}">
              <a16:creationId xmlns:a16="http://schemas.microsoft.com/office/drawing/2014/main" id="{FD637FE5-8907-42D6-914E-F9C8B960C685}"/>
            </a:ext>
          </a:extLst>
        </cdr:cNvPr>
        <cdr:cNvSpPr/>
      </cdr:nvSpPr>
      <cdr:spPr>
        <a:xfrm xmlns:a="http://schemas.openxmlformats.org/drawingml/2006/main">
          <a:off x="6085450" y="1174517"/>
          <a:ext cx="544632" cy="738573"/>
        </a:xfrm>
        <a:prstGeom xmlns:a="http://schemas.openxmlformats.org/drawingml/2006/main" prst="ellipse">
          <a:avLst/>
        </a:prstGeom>
        <a:noFill xmlns:a="http://schemas.openxmlformats.org/drawingml/2006/main"/>
        <a:ln xmlns:a="http://schemas.openxmlformats.org/drawingml/2006/main" w="38100">
          <a:solidFill>
            <a:srgbClr val="66FF66"/>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n-US" b="1" dirty="0"/>
        </a:p>
      </cdr:txBody>
    </cdr:sp>
  </cdr:relSizeAnchor>
  <cdr:relSizeAnchor xmlns:cdr="http://schemas.openxmlformats.org/drawingml/2006/chartDrawing">
    <cdr:from>
      <cdr:x>0.86605</cdr:x>
      <cdr:y>0.23341</cdr:y>
    </cdr:from>
    <cdr:to>
      <cdr:x>0.919</cdr:x>
      <cdr:y>0.5522</cdr:y>
    </cdr:to>
    <cdr:sp macro="" textlink="">
      <cdr:nvSpPr>
        <cdr:cNvPr id="4" name="Oval 3">
          <a:extLst xmlns:a="http://schemas.openxmlformats.org/drawingml/2006/main">
            <a:ext uri="{FF2B5EF4-FFF2-40B4-BE49-F238E27FC236}">
              <a16:creationId xmlns:a16="http://schemas.microsoft.com/office/drawing/2014/main" id="{E8F98545-A49A-406A-B34A-0372F28F59ED}"/>
            </a:ext>
          </a:extLst>
        </cdr:cNvPr>
        <cdr:cNvSpPr/>
      </cdr:nvSpPr>
      <cdr:spPr>
        <a:xfrm xmlns:a="http://schemas.openxmlformats.org/drawingml/2006/main">
          <a:off x="8909086" y="1373698"/>
          <a:ext cx="544633" cy="1876192"/>
        </a:xfrm>
        <a:prstGeom xmlns:a="http://schemas.openxmlformats.org/drawingml/2006/main" prst="ellipse">
          <a:avLst/>
        </a:prstGeom>
        <a:noFill xmlns:a="http://schemas.openxmlformats.org/drawingml/2006/main"/>
        <a:ln xmlns:a="http://schemas.openxmlformats.org/drawingml/2006/main" w="381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n-US" b="1" dirty="0"/>
        </a:p>
      </cdr:txBody>
    </cdr:sp>
  </cdr:relSizeAnchor>
  <cdr:relSizeAnchor xmlns:cdr="http://schemas.openxmlformats.org/drawingml/2006/chartDrawing">
    <cdr:from>
      <cdr:x>0.17985</cdr:x>
      <cdr:y>0.30777</cdr:y>
    </cdr:from>
    <cdr:to>
      <cdr:x>0.23279</cdr:x>
      <cdr:y>0.71076</cdr:y>
    </cdr:to>
    <cdr:sp macro="" textlink="">
      <cdr:nvSpPr>
        <cdr:cNvPr id="5" name="Oval 4">
          <a:extLst xmlns:a="http://schemas.openxmlformats.org/drawingml/2006/main">
            <a:ext uri="{FF2B5EF4-FFF2-40B4-BE49-F238E27FC236}">
              <a16:creationId xmlns:a16="http://schemas.microsoft.com/office/drawing/2014/main" id="{EAB232F0-7B85-4EE4-B43B-8EF7F5FBED55}"/>
            </a:ext>
          </a:extLst>
        </cdr:cNvPr>
        <cdr:cNvSpPr/>
      </cdr:nvSpPr>
      <cdr:spPr>
        <a:xfrm xmlns:a="http://schemas.openxmlformats.org/drawingml/2006/main">
          <a:off x="1850093" y="1811322"/>
          <a:ext cx="544632" cy="2371755"/>
        </a:xfrm>
        <a:prstGeom xmlns:a="http://schemas.openxmlformats.org/drawingml/2006/main" prst="ellipse">
          <a:avLst/>
        </a:prstGeom>
        <a:noFill xmlns:a="http://schemas.openxmlformats.org/drawingml/2006/main"/>
        <a:ln xmlns:a="http://schemas.openxmlformats.org/drawingml/2006/main" w="381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n-US" b="1" dirty="0"/>
        </a:p>
      </cdr:txBody>
    </cdr:sp>
  </cdr:relSizeAnchor>
  <cdr:relSizeAnchor xmlns:cdr="http://schemas.openxmlformats.org/drawingml/2006/chartDrawing">
    <cdr:from>
      <cdr:x>0.79398</cdr:x>
      <cdr:y>0.14013</cdr:y>
    </cdr:from>
    <cdr:to>
      <cdr:x>0.84693</cdr:x>
      <cdr:y>0.45892</cdr:y>
    </cdr:to>
    <cdr:sp macro="" textlink="">
      <cdr:nvSpPr>
        <cdr:cNvPr id="6" name="Oval 5">
          <a:extLst xmlns:a="http://schemas.openxmlformats.org/drawingml/2006/main">
            <a:ext uri="{FF2B5EF4-FFF2-40B4-BE49-F238E27FC236}">
              <a16:creationId xmlns:a16="http://schemas.microsoft.com/office/drawing/2014/main" id="{EAB232F0-7B85-4EE4-B43B-8EF7F5FBED55}"/>
            </a:ext>
          </a:extLst>
        </cdr:cNvPr>
        <cdr:cNvSpPr/>
      </cdr:nvSpPr>
      <cdr:spPr>
        <a:xfrm xmlns:a="http://schemas.openxmlformats.org/drawingml/2006/main">
          <a:off x="8167706" y="824705"/>
          <a:ext cx="544633" cy="1876192"/>
        </a:xfrm>
        <a:prstGeom xmlns:a="http://schemas.openxmlformats.org/drawingml/2006/main" prst="ellipse">
          <a:avLst/>
        </a:prstGeom>
        <a:noFill xmlns:a="http://schemas.openxmlformats.org/drawingml/2006/main"/>
        <a:ln xmlns:a="http://schemas.openxmlformats.org/drawingml/2006/main" w="381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n-US" b="1" dirty="0"/>
        </a:p>
      </cdr:txBody>
    </cdr:sp>
  </cdr:relSizeAnchor>
  <cdr:relSizeAnchor xmlns:cdr="http://schemas.openxmlformats.org/drawingml/2006/chartDrawing">
    <cdr:from>
      <cdr:x>0.32105</cdr:x>
      <cdr:y>0.28661</cdr:y>
    </cdr:from>
    <cdr:to>
      <cdr:x>0.374</cdr:x>
      <cdr:y>0.4121</cdr:y>
    </cdr:to>
    <cdr:sp macro="" textlink="">
      <cdr:nvSpPr>
        <cdr:cNvPr id="7" name="Oval 6">
          <a:extLst xmlns:a="http://schemas.openxmlformats.org/drawingml/2006/main">
            <a:ext uri="{FF2B5EF4-FFF2-40B4-BE49-F238E27FC236}">
              <a16:creationId xmlns:a16="http://schemas.microsoft.com/office/drawing/2014/main" id="{01D23C66-1D35-4A60-8892-B277632FD8D7}"/>
            </a:ext>
          </a:extLst>
        </cdr:cNvPr>
        <cdr:cNvSpPr/>
      </cdr:nvSpPr>
      <cdr:spPr>
        <a:xfrm xmlns:a="http://schemas.openxmlformats.org/drawingml/2006/main">
          <a:off x="3302689" y="1686788"/>
          <a:ext cx="544633" cy="738572"/>
        </a:xfrm>
        <a:prstGeom xmlns:a="http://schemas.openxmlformats.org/drawingml/2006/main" prst="ellipse">
          <a:avLst/>
        </a:prstGeom>
        <a:noFill xmlns:a="http://schemas.openxmlformats.org/drawingml/2006/main"/>
        <a:ln xmlns:a="http://schemas.openxmlformats.org/drawingml/2006/main" w="38100">
          <a:solidFill>
            <a:srgbClr val="66FF66"/>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n-US" b="1" dirty="0"/>
        </a:p>
      </cdr:txBody>
    </cdr:sp>
  </cdr:relSizeAnchor>
  <cdr:relSizeAnchor xmlns:cdr="http://schemas.openxmlformats.org/drawingml/2006/chartDrawing">
    <cdr:from>
      <cdr:x>0.0329</cdr:x>
      <cdr:y>0.38068</cdr:y>
    </cdr:from>
    <cdr:to>
      <cdr:x>0.98328</cdr:x>
      <cdr:y>0.38068</cdr:y>
    </cdr:to>
    <cdr:cxnSp macro="">
      <cdr:nvCxnSpPr>
        <cdr:cNvPr id="8" name="Straight Connector 7">
          <a:extLst xmlns:a="http://schemas.openxmlformats.org/drawingml/2006/main">
            <a:ext uri="{FF2B5EF4-FFF2-40B4-BE49-F238E27FC236}">
              <a16:creationId xmlns:a16="http://schemas.microsoft.com/office/drawing/2014/main" id="{52BD3D48-5ADF-4D47-87AE-8F774ABBAB9E}"/>
            </a:ext>
          </a:extLst>
        </cdr:cNvPr>
        <cdr:cNvCxnSpPr/>
      </cdr:nvCxnSpPr>
      <cdr:spPr>
        <a:xfrm xmlns:a="http://schemas.openxmlformats.org/drawingml/2006/main">
          <a:off x="338487" y="2240413"/>
          <a:ext cx="9776463" cy="0"/>
        </a:xfrm>
        <a:prstGeom xmlns:a="http://schemas.openxmlformats.org/drawingml/2006/main" prst="line">
          <a:avLst/>
        </a:prstGeom>
        <a:ln xmlns:a="http://schemas.openxmlformats.org/drawingml/2006/main" w="2540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0.68506</cdr:x>
      <cdr:y>0.29412</cdr:y>
    </cdr:from>
    <cdr:to>
      <cdr:x>0.68506</cdr:x>
      <cdr:y>0.4115</cdr:y>
    </cdr:to>
    <cdr:cxnSp macro="">
      <cdr:nvCxnSpPr>
        <cdr:cNvPr id="2" name="Straight Arrow Connector 1">
          <a:extLst xmlns:a="http://schemas.openxmlformats.org/drawingml/2006/main">
            <a:ext uri="{FF2B5EF4-FFF2-40B4-BE49-F238E27FC236}">
              <a16:creationId xmlns:a16="http://schemas.microsoft.com/office/drawing/2014/main" id="{29DD2E9A-AE9C-43A1-ABD2-A29907FCA33B}"/>
            </a:ext>
          </a:extLst>
        </cdr:cNvPr>
        <cdr:cNvCxnSpPr>
          <a:cxnSpLocks xmlns:a="http://schemas.openxmlformats.org/drawingml/2006/main"/>
        </cdr:cNvCxnSpPr>
      </cdr:nvCxnSpPr>
      <cdr:spPr>
        <a:xfrm xmlns:a="http://schemas.openxmlformats.org/drawingml/2006/main">
          <a:off x="6939280" y="1603852"/>
          <a:ext cx="0" cy="640080"/>
        </a:xfrm>
        <a:prstGeom xmlns:a="http://schemas.openxmlformats.org/drawingml/2006/main" prst="straightConnector1">
          <a:avLst/>
        </a:prstGeom>
        <a:ln xmlns:a="http://schemas.openxmlformats.org/drawingml/2006/main" w="50800">
          <a:solidFill>
            <a:srgbClr val="FF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0.78134</cdr:x>
      <cdr:y>0.16742</cdr:y>
    </cdr:from>
    <cdr:to>
      <cdr:x>0.79639</cdr:x>
      <cdr:y>0.29226</cdr:y>
    </cdr:to>
    <cdr:cxnSp macro="">
      <cdr:nvCxnSpPr>
        <cdr:cNvPr id="6" name="Straight Arrow Connector 5">
          <a:extLst xmlns:a="http://schemas.openxmlformats.org/drawingml/2006/main">
            <a:ext uri="{FF2B5EF4-FFF2-40B4-BE49-F238E27FC236}">
              <a16:creationId xmlns:a16="http://schemas.microsoft.com/office/drawing/2014/main" id="{DF8417AE-1D40-481C-AAB0-154A9EC8B571}"/>
            </a:ext>
          </a:extLst>
        </cdr:cNvPr>
        <cdr:cNvCxnSpPr>
          <a:cxnSpLocks xmlns:a="http://schemas.openxmlformats.org/drawingml/2006/main"/>
        </cdr:cNvCxnSpPr>
      </cdr:nvCxnSpPr>
      <cdr:spPr>
        <a:xfrm xmlns:a="http://schemas.openxmlformats.org/drawingml/2006/main" flipH="1">
          <a:off x="7914640" y="912972"/>
          <a:ext cx="152400" cy="680720"/>
        </a:xfrm>
        <a:prstGeom xmlns:a="http://schemas.openxmlformats.org/drawingml/2006/main" prst="straightConnector1">
          <a:avLst/>
        </a:prstGeom>
        <a:ln xmlns:a="http://schemas.openxmlformats.org/drawingml/2006/main" w="50800">
          <a:solidFill>
            <a:srgbClr val="FF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0.97292</cdr:x>
      <cdr:y>0.26245</cdr:y>
    </cdr:from>
    <cdr:to>
      <cdr:x>0.98195</cdr:x>
      <cdr:y>0.38728</cdr:y>
    </cdr:to>
    <cdr:cxnSp macro="">
      <cdr:nvCxnSpPr>
        <cdr:cNvPr id="8" name="Straight Arrow Connector 7">
          <a:extLst xmlns:a="http://schemas.openxmlformats.org/drawingml/2006/main">
            <a:ext uri="{FF2B5EF4-FFF2-40B4-BE49-F238E27FC236}">
              <a16:creationId xmlns:a16="http://schemas.microsoft.com/office/drawing/2014/main" id="{DF8417AE-1D40-481C-AAB0-154A9EC8B571}"/>
            </a:ext>
          </a:extLst>
        </cdr:cNvPr>
        <cdr:cNvCxnSpPr>
          <a:cxnSpLocks xmlns:a="http://schemas.openxmlformats.org/drawingml/2006/main"/>
        </cdr:cNvCxnSpPr>
      </cdr:nvCxnSpPr>
      <cdr:spPr>
        <a:xfrm xmlns:a="http://schemas.openxmlformats.org/drawingml/2006/main" flipH="1">
          <a:off x="9855200" y="1431132"/>
          <a:ext cx="91440" cy="680720"/>
        </a:xfrm>
        <a:prstGeom xmlns:a="http://schemas.openxmlformats.org/drawingml/2006/main" prst="straightConnector1">
          <a:avLst/>
        </a:prstGeom>
        <a:ln xmlns:a="http://schemas.openxmlformats.org/drawingml/2006/main" w="50800">
          <a:solidFill>
            <a:srgbClr val="FF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0.34403</cdr:x>
      <cdr:y>0.47485</cdr:y>
    </cdr:from>
    <cdr:to>
      <cdr:x>0.34403</cdr:x>
      <cdr:y>0.59223</cdr:y>
    </cdr:to>
    <cdr:cxnSp macro="">
      <cdr:nvCxnSpPr>
        <cdr:cNvPr id="10" name="Straight Arrow Connector 9">
          <a:extLst xmlns:a="http://schemas.openxmlformats.org/drawingml/2006/main">
            <a:ext uri="{FF2B5EF4-FFF2-40B4-BE49-F238E27FC236}">
              <a16:creationId xmlns:a16="http://schemas.microsoft.com/office/drawing/2014/main" id="{DF8417AE-1D40-481C-AAB0-154A9EC8B571}"/>
            </a:ext>
          </a:extLst>
        </cdr:cNvPr>
        <cdr:cNvCxnSpPr>
          <a:cxnSpLocks xmlns:a="http://schemas.openxmlformats.org/drawingml/2006/main"/>
        </cdr:cNvCxnSpPr>
      </cdr:nvCxnSpPr>
      <cdr:spPr>
        <a:xfrm xmlns:a="http://schemas.openxmlformats.org/drawingml/2006/main">
          <a:off x="3484880" y="2589372"/>
          <a:ext cx="0" cy="640080"/>
        </a:xfrm>
        <a:prstGeom xmlns:a="http://schemas.openxmlformats.org/drawingml/2006/main" prst="straightConnector1">
          <a:avLst/>
        </a:prstGeom>
        <a:ln xmlns:a="http://schemas.openxmlformats.org/drawingml/2006/main" w="50800">
          <a:solidFill>
            <a:srgbClr val="FF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2289AA-B681-4FD5-811F-717CC6D0D03B}" type="datetimeFigureOut">
              <a:rPr lang="en-US" smtClean="0"/>
              <a:t>11/6/2019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15567B-0F25-4EFA-90B9-B2836AF4ADBA}" type="slidenum">
              <a:rPr lang="en-US" smtClean="0"/>
              <a:t>‹#›</a:t>
            </a:fld>
            <a:endParaRPr lang="en-US"/>
          </a:p>
        </p:txBody>
      </p:sp>
    </p:spTree>
    <p:extLst>
      <p:ext uri="{BB962C8B-B14F-4D97-AF65-F5344CB8AC3E}">
        <p14:creationId xmlns:p14="http://schemas.microsoft.com/office/powerpoint/2010/main" val="2076273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Good morning and thank you for the warm welcome</a:t>
            </a:r>
          </a:p>
          <a:p>
            <a:r>
              <a:rPr lang="en-US" baseline="0" dirty="0"/>
              <a:t>Upcoming Word Health Summit </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225D6-B233-4ED4-88A3-ADB9C8DF0D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048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the fact pneumonia is one of the major killers of under 5 children in the region only slightly more than half of the countries have children who show symptoms of ARI seeking care </a:t>
            </a:r>
          </a:p>
        </p:txBody>
      </p:sp>
      <p:sp>
        <p:nvSpPr>
          <p:cNvPr id="4" name="Slide Number Placeholder 3"/>
          <p:cNvSpPr>
            <a:spLocks noGrp="1"/>
          </p:cNvSpPr>
          <p:nvPr>
            <p:ph type="sldNum" sz="quarter" idx="5"/>
          </p:nvPr>
        </p:nvSpPr>
        <p:spPr/>
        <p:txBody>
          <a:bodyPr/>
          <a:lstStyle/>
          <a:p>
            <a:fld id="{5015567B-0F25-4EFA-90B9-B2836AF4ADBA}" type="slidenum">
              <a:rPr lang="en-US" smtClean="0"/>
              <a:t>10</a:t>
            </a:fld>
            <a:endParaRPr lang="en-US"/>
          </a:p>
        </p:txBody>
      </p:sp>
    </p:spTree>
    <p:extLst>
      <p:ext uri="{BB962C8B-B14F-4D97-AF65-F5344CB8AC3E}">
        <p14:creationId xmlns:p14="http://schemas.microsoft.com/office/powerpoint/2010/main" val="3350594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the data we can surmise that yes there are gains that have been made but we stand at a time point where these gains are either stagnating or in some cases we are back tracking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some of the countries with longstanding national CH </a:t>
            </a:r>
            <a:r>
              <a:rPr lang="en-US" dirty="0" err="1"/>
              <a:t>programmes</a:t>
            </a:r>
            <a:r>
              <a:rPr lang="en-US" dirty="0"/>
              <a:t> are reaching this realization and re-evaluating their </a:t>
            </a:r>
            <a:r>
              <a:rPr lang="en-US" dirty="0" err="1"/>
              <a:t>programmes</a:t>
            </a:r>
            <a:r>
              <a:rPr lang="en-US" dirty="0"/>
              <a:t> with the aim of optimizing them, and it is from some of these that I wish to share some reflections on emerging lessons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A437D0-1071-41B1-A458-33823C90AD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466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start our short journey round the region in </a:t>
            </a:r>
            <a:r>
              <a:rPr lang="en-US" dirty="0" err="1"/>
              <a:t>Ehtiopia</a:t>
            </a:r>
            <a:endParaRPr lang="en-US" dirty="0"/>
          </a:p>
          <a:p>
            <a:r>
              <a:rPr lang="en-US" dirty="0"/>
              <a:t>HEP has been a major strategy in the provision of PHC since 2004</a:t>
            </a:r>
          </a:p>
          <a:p>
            <a:r>
              <a:rPr lang="en-US" dirty="0"/>
              <a:t>Started in agrarian settings with 16 packages</a:t>
            </a:r>
          </a:p>
          <a:p>
            <a:r>
              <a:rPr lang="en-US" dirty="0"/>
              <a:t>Subsequently customized for pastoralist and urban settings</a:t>
            </a:r>
          </a:p>
          <a:p>
            <a:r>
              <a:rPr lang="en-US" dirty="0"/>
              <a:t>Packages expanded with few additional clinical services </a:t>
            </a:r>
          </a:p>
          <a:p>
            <a:r>
              <a:rPr lang="en-US" dirty="0"/>
              <a:t>Current status</a:t>
            </a:r>
          </a:p>
          <a:p>
            <a:r>
              <a:rPr lang="en-US" dirty="0"/>
              <a:t>18 packages</a:t>
            </a:r>
          </a:p>
          <a:p>
            <a:r>
              <a:rPr lang="en-US" dirty="0"/>
              <a:t>~ 40 k HEWs</a:t>
            </a:r>
          </a:p>
          <a:p>
            <a:r>
              <a:rPr lang="en-US" dirty="0"/>
              <a:t>~17 k HPs</a:t>
            </a:r>
          </a:p>
          <a:p>
            <a:r>
              <a:rPr lang="en-US" dirty="0"/>
              <a:t>Mixed thoughts about the current status of HEP</a:t>
            </a:r>
          </a:p>
          <a:p>
            <a:endParaRPr lang="en-US" dirty="0"/>
          </a:p>
          <a:p>
            <a:endParaRPr lang="en-US" dirty="0"/>
          </a:p>
          <a:p>
            <a:endParaRPr lang="en-US" dirty="0"/>
          </a:p>
          <a:p>
            <a:r>
              <a:rPr lang="en-US" dirty="0"/>
              <a:t>Administrative reports were the only source of information about several aspects of HEP</a:t>
            </a:r>
          </a:p>
          <a:p>
            <a:r>
              <a:rPr lang="en-US" dirty="0"/>
              <a:t>The services provided under second generation HEP by level 4 HEWs  include: </a:t>
            </a:r>
          </a:p>
          <a:p>
            <a:r>
              <a:rPr lang="en-US" dirty="0"/>
              <a:t>Disease Prevention and Control: (HIV/AIDS prevention and control, TB prevention and control, malaria prevention and control, Neglected Tropical diseases prevention and control, and NCDs prevention. </a:t>
            </a:r>
          </a:p>
          <a:p>
            <a:r>
              <a:rPr lang="en-US" dirty="0"/>
              <a:t>Family health services: (maternal and child health,  family planning,  immunization, adolescent reproductive health, and  nutrition). </a:t>
            </a:r>
          </a:p>
          <a:p>
            <a:r>
              <a:rPr lang="en-US" dirty="0"/>
              <a:t>Hygiene and Environmental Sanitation: (proper and safe excreta disposal system, proper and safe solid and liquid waste management, water supply safety measures, food hygiene and safety measures, healthy  home environment, arthropods and rodent control, institutional hygiene, and personal hygiene).    </a:t>
            </a:r>
          </a:p>
          <a:p>
            <a:r>
              <a:rPr lang="en-US" dirty="0"/>
              <a:t>Health Education and Communication :(cross cutting). </a:t>
            </a:r>
          </a:p>
        </p:txBody>
      </p:sp>
      <p:sp>
        <p:nvSpPr>
          <p:cNvPr id="4" name="Slide Number Placeholder 3"/>
          <p:cNvSpPr>
            <a:spLocks noGrp="1"/>
          </p:cNvSpPr>
          <p:nvPr>
            <p:ph type="sldNum" sz="quarter" idx="5"/>
          </p:nvPr>
        </p:nvSpPr>
        <p:spPr/>
        <p:txBody>
          <a:bodyPr/>
          <a:lstStyle/>
          <a:p>
            <a:fld id="{5015567B-0F25-4EFA-90B9-B2836AF4ADBA}" type="slidenum">
              <a:rPr lang="en-US" smtClean="0"/>
              <a:t>12</a:t>
            </a:fld>
            <a:endParaRPr lang="en-US"/>
          </a:p>
        </p:txBody>
      </p:sp>
    </p:spTree>
    <p:extLst>
      <p:ext uri="{BB962C8B-B14F-4D97-AF65-F5344CB8AC3E}">
        <p14:creationId xmlns:p14="http://schemas.microsoft.com/office/powerpoint/2010/main" val="2379169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15567B-0F25-4EFA-90B9-B2836AF4ADBA}" type="slidenum">
              <a:rPr lang="en-US" smtClean="0"/>
              <a:t>13</a:t>
            </a:fld>
            <a:endParaRPr lang="en-US"/>
          </a:p>
        </p:txBody>
      </p:sp>
    </p:spTree>
    <p:extLst>
      <p:ext uri="{BB962C8B-B14F-4D97-AF65-F5344CB8AC3E}">
        <p14:creationId xmlns:p14="http://schemas.microsoft.com/office/powerpoint/2010/main" val="1952727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Static (health post visits as entry point for health promotion and disease prevention services), home visit, and outreach service delivery modalities are still relevant</a:t>
            </a:r>
          </a:p>
          <a:p>
            <a:pPr marL="171450" indent="-171450">
              <a:buFont typeface="Arial" panose="020B0604020202020204" pitchFamily="34" charset="0"/>
              <a:buChar char="•"/>
            </a:pPr>
            <a:r>
              <a:rPr lang="en-US" dirty="0"/>
              <a:t>Gender dynamics: Female HEWs responsible for contacting women during home visits + Involving male HEWs will address implementation challenges reaching men, geographical challenges, violence against female HEWs, service interruption during maternity leave</a:t>
            </a:r>
          </a:p>
          <a:p>
            <a:pPr marL="171450" indent="-171450">
              <a:buFont typeface="Arial" panose="020B0604020202020204" pitchFamily="34" charset="0"/>
              <a:buChar char="•"/>
            </a:pPr>
            <a:r>
              <a:rPr lang="en-US" dirty="0"/>
              <a:t>Revise behavior change theories and strategies in a way that consider variabilities in the needs of specific outcomes and cultural contexts.</a:t>
            </a:r>
          </a:p>
          <a:p>
            <a:pPr marL="171450" indent="-171450">
              <a:buFont typeface="Arial" panose="020B0604020202020204" pitchFamily="34" charset="0"/>
              <a:buChar char="•"/>
            </a:pPr>
            <a:r>
              <a:rPr lang="en-US" dirty="0"/>
              <a:t>Increase involvement of men and youth as targets of HEP</a:t>
            </a:r>
          </a:p>
          <a:p>
            <a:pPr marL="171450" indent="-171450">
              <a:buFont typeface="Arial" panose="020B0604020202020204" pitchFamily="34" charset="0"/>
              <a:buChar char="•"/>
            </a:pPr>
            <a:r>
              <a:rPr lang="en-US" dirty="0"/>
              <a:t>The strategy for outreach modality should be designed in a way that includes social capital or indigenous social institutions.</a:t>
            </a:r>
          </a:p>
          <a:p>
            <a:pPr marL="171450" indent="-171450">
              <a:buFont typeface="Arial" panose="020B0604020202020204" pitchFamily="34" charset="0"/>
              <a:buChar char="•"/>
            </a:pPr>
            <a:r>
              <a:rPr lang="en-US" dirty="0"/>
              <a:t>Redesign pastoralist HEP by conducting more detailed analyses of experiences in addressing health and other social needs of pastoralist communities including villagization/settlement of mobile communities, mobile health team, mapping movements of pastoralist communities, and other program specific experiences.</a:t>
            </a:r>
          </a:p>
          <a:p>
            <a:pPr marL="171450" indent="-171450">
              <a:buFont typeface="Arial" panose="020B0604020202020204" pitchFamily="34" charset="0"/>
              <a:buChar char="•"/>
            </a:pPr>
            <a:r>
              <a:rPr lang="en-US" dirty="0"/>
              <a:t>Strengthen inter-sectoral collaboration to ensure that strategies to implement HEP in pastoralist communities are integrated/coordinated with other community-based services including villagization and animal health services.</a:t>
            </a:r>
          </a:p>
          <a:p>
            <a:pPr marL="0" indent="0">
              <a:buFont typeface="Arial" panose="020B0604020202020204" pitchFamily="34" charset="0"/>
              <a:buNone/>
            </a:pPr>
            <a:r>
              <a:rPr lang="en-US" dirty="0"/>
              <a:t>Word of caution</a:t>
            </a:r>
          </a:p>
          <a:p>
            <a:pPr marL="171450" indent="-171450">
              <a:buFont typeface="Arial" panose="020B0604020202020204" pitchFamily="34" charset="0"/>
              <a:buChar char="•"/>
            </a:pPr>
            <a:r>
              <a:rPr lang="en-US" dirty="0"/>
              <a:t>Campaign-based approach to influence behaviors that need continuous communication</a:t>
            </a:r>
          </a:p>
          <a:p>
            <a:pPr marL="171450" indent="-171450">
              <a:buFont typeface="Arial" panose="020B0604020202020204" pitchFamily="34" charset="0"/>
              <a:buChar char="•"/>
            </a:pPr>
            <a:r>
              <a:rPr lang="en-US" dirty="0"/>
              <a:t>Punishment or threatening as a strategy to change behavior of households</a:t>
            </a:r>
          </a:p>
          <a:p>
            <a:endParaRPr lang="en-US" dirty="0"/>
          </a:p>
          <a:p>
            <a:r>
              <a:rPr lang="en-US" dirty="0"/>
              <a:t>97.4% of kebeles have at least one HP</a:t>
            </a:r>
          </a:p>
          <a:p>
            <a:r>
              <a:rPr lang="en-US" dirty="0"/>
              <a:t>Majority of households are located within 30 minutes walking distance from HP</a:t>
            </a:r>
          </a:p>
          <a:p>
            <a:r>
              <a:rPr lang="en-US" dirty="0"/>
              <a:t>But having health posts that are physically accessible does not translate into actual access to services</a:t>
            </a:r>
          </a:p>
        </p:txBody>
      </p:sp>
      <p:sp>
        <p:nvSpPr>
          <p:cNvPr id="4" name="Slide Number Placeholder 3"/>
          <p:cNvSpPr>
            <a:spLocks noGrp="1"/>
          </p:cNvSpPr>
          <p:nvPr>
            <p:ph type="sldNum" sz="quarter" idx="5"/>
          </p:nvPr>
        </p:nvSpPr>
        <p:spPr/>
        <p:txBody>
          <a:bodyPr/>
          <a:lstStyle/>
          <a:p>
            <a:fld id="{5015567B-0F25-4EFA-90B9-B2836AF4ADBA}" type="slidenum">
              <a:rPr lang="en-US" smtClean="0"/>
              <a:t>14</a:t>
            </a:fld>
            <a:endParaRPr lang="en-US"/>
          </a:p>
        </p:txBody>
      </p:sp>
    </p:spTree>
    <p:extLst>
      <p:ext uri="{BB962C8B-B14F-4D97-AF65-F5344CB8AC3E}">
        <p14:creationId xmlns:p14="http://schemas.microsoft.com/office/powerpoint/2010/main" val="1802010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Adoption of desired household behavior increases with increasing exposure to model family training: Awareness, Enrollment and Completion</a:t>
            </a:r>
          </a:p>
          <a:p>
            <a:pPr marL="171450" indent="-171450">
              <a:buFont typeface="Arial" panose="020B0604020202020204" pitchFamily="34" charset="0"/>
              <a:buChar char="•"/>
            </a:pPr>
            <a:r>
              <a:rPr lang="en-US" dirty="0"/>
              <a:t>Most women who completed model family training played different roles in teaching other communities including demonstration of behavior for other women in their villages.</a:t>
            </a:r>
          </a:p>
          <a:p>
            <a:pPr marL="171450" indent="-171450">
              <a:buFont typeface="Arial" panose="020B0604020202020204" pitchFamily="34" charset="0"/>
              <a:buChar char="•"/>
            </a:pPr>
            <a:r>
              <a:rPr lang="en-US" dirty="0"/>
              <a:t>WDA leaders are not Models in their health behavior</a:t>
            </a:r>
          </a:p>
          <a:p>
            <a:pPr marL="171450" indent="-171450">
              <a:buFont typeface="Arial" panose="020B0604020202020204" pitchFamily="34" charset="0"/>
              <a:buChar char="•"/>
            </a:pPr>
            <a:r>
              <a:rPr lang="en-US" dirty="0"/>
              <a:t>Model family training is an effective strategy to increase HH level implementation of HEP. However, awareness, enrollment, and completion have low coverage.</a:t>
            </a:r>
          </a:p>
          <a:p>
            <a:pPr marL="171450" indent="-171450">
              <a:buFont typeface="Arial" panose="020B0604020202020204" pitchFamily="34" charset="0"/>
              <a:buChar char="•"/>
            </a:pPr>
            <a:r>
              <a:rPr lang="en-US" dirty="0"/>
              <a:t>WDA and/or SMC structures are widely available. Their functionality in supporting HEP is however very limited. </a:t>
            </a:r>
          </a:p>
          <a:p>
            <a:pPr marL="171450" indent="-171450">
              <a:buFont typeface="Arial" panose="020B0604020202020204" pitchFamily="34" charset="0"/>
              <a:buChar char="•"/>
            </a:pPr>
            <a:r>
              <a:rPr lang="en-US" dirty="0"/>
              <a:t>WDA leaders and SMC members are not models in their health behaviors. Selection of WDA leaders gives very little attention to health behavior.</a:t>
            </a:r>
          </a:p>
          <a:p>
            <a:pPr marL="171450" indent="-171450">
              <a:buFont typeface="Arial" panose="020B0604020202020204" pitchFamily="34" charset="0"/>
              <a:buChar char="•"/>
            </a:pPr>
            <a:r>
              <a:rPr lang="en-US" dirty="0"/>
              <a:t>WDA leaders currently have low acceptance and are mostly considered as political agents.</a:t>
            </a:r>
          </a:p>
          <a:p>
            <a:pPr marL="171450" indent="-171450">
              <a:buFont typeface="Arial" panose="020B0604020202020204" pitchFamily="34" charset="0"/>
              <a:buChar char="•"/>
            </a:pPr>
            <a:r>
              <a:rPr lang="en-US" dirty="0"/>
              <a:t>The use of WDAs alone has resulted in underutilization of community potentials including that of men, religious leaders, and traditional leaders.</a:t>
            </a:r>
          </a:p>
          <a:p>
            <a:pPr marL="171450" indent="-171450">
              <a:buFont typeface="Arial" panose="020B0604020202020204" pitchFamily="34" charset="0"/>
              <a:buChar char="•"/>
            </a:pPr>
            <a:r>
              <a:rPr lang="en-US" dirty="0"/>
              <a:t>Roles and responsibilities of WDA leaders sometimes overestimates their capacity and ignores the fact that these leaders are volunteers.</a:t>
            </a:r>
          </a:p>
          <a:p>
            <a:pPr marL="171450" indent="-171450">
              <a:buFont typeface="Arial" panose="020B0604020202020204" pitchFamily="34" charset="0"/>
              <a:buChar char="•"/>
            </a:pPr>
            <a:r>
              <a:rPr lang="en-US" dirty="0"/>
              <a:t>Involve youth, women, men, traditional leaders, religious leaders, and other influential individuals. </a:t>
            </a:r>
          </a:p>
          <a:p>
            <a:pPr marL="171450" indent="-171450">
              <a:buFont typeface="Arial" panose="020B0604020202020204" pitchFamily="34" charset="0"/>
              <a:buChar char="•"/>
            </a:pPr>
            <a:r>
              <a:rPr lang="en-US" dirty="0"/>
              <a:t>Use fewer (manageable size) community volunteers to serve as change agents and community mobilizers </a:t>
            </a:r>
          </a:p>
          <a:p>
            <a:pPr marL="171450" indent="-171450">
              <a:buFont typeface="Arial" panose="020B0604020202020204" pitchFamily="34" charset="0"/>
              <a:buChar char="•"/>
            </a:pPr>
            <a:r>
              <a:rPr lang="en-US" dirty="0"/>
              <a:t>Keep community volunteers accountable to HEWs.</a:t>
            </a:r>
          </a:p>
          <a:p>
            <a:pPr marL="171450" indent="-171450">
              <a:buFont typeface="Arial" panose="020B0604020202020204" pitchFamily="34" charset="0"/>
              <a:buChar char="•"/>
            </a:pPr>
            <a:endParaRPr lang="en-US" dirty="0"/>
          </a:p>
          <a:p>
            <a:endParaRPr lang="en-US" dirty="0"/>
          </a:p>
          <a:p>
            <a:endParaRPr lang="en-US" dirty="0"/>
          </a:p>
          <a:p>
            <a:endParaRPr lang="en-US" dirty="0"/>
          </a:p>
          <a:p>
            <a:r>
              <a:rPr lang="en-US" dirty="0"/>
              <a:t>There can never be a single approach to community participation</a:t>
            </a:r>
          </a:p>
        </p:txBody>
      </p:sp>
      <p:sp>
        <p:nvSpPr>
          <p:cNvPr id="4" name="Slide Number Placeholder 3"/>
          <p:cNvSpPr>
            <a:spLocks noGrp="1"/>
          </p:cNvSpPr>
          <p:nvPr>
            <p:ph type="sldNum" sz="quarter" idx="5"/>
          </p:nvPr>
        </p:nvSpPr>
        <p:spPr/>
        <p:txBody>
          <a:bodyPr/>
          <a:lstStyle/>
          <a:p>
            <a:fld id="{5015567B-0F25-4EFA-90B9-B2836AF4ADBA}" type="slidenum">
              <a:rPr lang="en-US" smtClean="0"/>
              <a:t>15</a:t>
            </a:fld>
            <a:endParaRPr lang="en-US"/>
          </a:p>
        </p:txBody>
      </p:sp>
    </p:spTree>
    <p:extLst>
      <p:ext uri="{BB962C8B-B14F-4D97-AF65-F5344CB8AC3E}">
        <p14:creationId xmlns:p14="http://schemas.microsoft.com/office/powerpoint/2010/main" val="491914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Kenyan Community Health </a:t>
            </a:r>
            <a:r>
              <a:rPr lang="en-US" dirty="0" err="1"/>
              <a:t>Stratgey</a:t>
            </a:r>
            <a:r>
              <a:rPr lang="en-US" dirty="0"/>
              <a:t> was launched in 2006 as a means to deliver the Kenya Essential Package for Health defined in the second strategic plan</a:t>
            </a:r>
          </a:p>
          <a:p>
            <a:r>
              <a:rPr lang="en-US" dirty="0"/>
              <a:t>The 2006 strategy was revised in 2014, the revision process incorporated the devolution of health services to the counties.  </a:t>
            </a:r>
          </a:p>
          <a:p>
            <a:r>
              <a:rPr lang="en-US" dirty="0"/>
              <a:t>Under the revised strategy (2014 - 2019), counties are responsible for delivering health services and implementing health </a:t>
            </a:r>
            <a:r>
              <a:rPr lang="en-US" dirty="0" err="1"/>
              <a:t>programmes</a:t>
            </a:r>
            <a:r>
              <a:rPr lang="en-US" dirty="0"/>
              <a:t> including community health</a:t>
            </a:r>
          </a:p>
          <a:p>
            <a:r>
              <a:rPr lang="en-US" dirty="0"/>
              <a:t>Currently there are 60,000 CHVs against the 100K anticipated, close to 6000 community units against the 10K anticipated and 2K CHEWs which falls far short of the anticipated 21K</a:t>
            </a:r>
          </a:p>
          <a:p>
            <a:r>
              <a:rPr lang="en-US" dirty="0"/>
              <a:t>A recently completed evaluation of the implementation of the CHS in the context of the devolved government brings to fore some important lessons for our consideration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5567B-0F25-4EFA-90B9-B2836AF4AD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3665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Ministry of health needs to disseminate the various polices and strategies related to community health services to all counties. This includes the scheme of service to all counties</a:t>
            </a:r>
          </a:p>
          <a:p>
            <a:pPr marL="171450" indent="-171450">
              <a:buFont typeface="Arial" panose="020B0604020202020204" pitchFamily="34" charset="0"/>
              <a:buChar char="•"/>
            </a:pPr>
            <a:r>
              <a:rPr lang="en-US" dirty="0"/>
              <a:t>In the context of decentralization and in particular in Kenya’s case where its extreme form of is in play that is devolution, there is need to advocate for the uptake/implementation of the NCHS but also enhance the capacities of local governance and accountability structures…</a:t>
            </a:r>
          </a:p>
          <a:p>
            <a:pPr marL="171450" indent="-171450">
              <a:buFont typeface="Arial" panose="020B0604020202020204" pitchFamily="34" charset="0"/>
              <a:buChar char="•"/>
            </a:pPr>
            <a:r>
              <a:rPr lang="en-US" dirty="0"/>
              <a:t>In Kenya despite having bottom-up planning and budgeting process in place this did not immediately translate into the allocation of funds for CH particularly for CH incentives, hence the need to push for legislative frameworks (that make it imperative for the county government to allocate specific financial resources towards community health services) and as a result there are a number of counties that have bills at various stages of development</a:t>
            </a:r>
          </a:p>
          <a:p>
            <a:pPr marL="171450" indent="-171450">
              <a:buFont typeface="Arial" panose="020B0604020202020204" pitchFamily="34" charset="0"/>
              <a:buChar char="•"/>
            </a:pPr>
            <a:r>
              <a:rPr lang="en-US" dirty="0"/>
              <a:t>The community health committee is CHC is recognized as the principle governance structure although its functionality and motivation are overlooked. CHCs roles are of a strong and functional community health system. Their functions of governance and oversight should be observed and maintained during the implementation of all community health services including health campaigns and dialogues.  </a:t>
            </a:r>
          </a:p>
          <a:p>
            <a:pPr marL="171450" indent="-171450">
              <a:buFont typeface="Arial" panose="020B0604020202020204" pitchFamily="34" charset="0"/>
              <a:buChar char="•"/>
            </a:pPr>
            <a:r>
              <a:rPr lang="en-US" dirty="0"/>
              <a:t>Community participation is key in improving positive health seeking behavior change and subsequently health indicators. Stakeholders’ engagement through existing structures provides critical platforms for coordination of community health services</a:t>
            </a:r>
          </a:p>
          <a:p>
            <a:endParaRPr lang="en-US" dirty="0"/>
          </a:p>
        </p:txBody>
      </p:sp>
      <p:sp>
        <p:nvSpPr>
          <p:cNvPr id="4" name="Slide Number Placeholder 3"/>
          <p:cNvSpPr>
            <a:spLocks noGrp="1"/>
          </p:cNvSpPr>
          <p:nvPr>
            <p:ph type="sldNum" sz="quarter" idx="5"/>
          </p:nvPr>
        </p:nvSpPr>
        <p:spPr/>
        <p:txBody>
          <a:bodyPr/>
          <a:lstStyle/>
          <a:p>
            <a:fld id="{5015567B-0F25-4EFA-90B9-B2836AF4ADBA}" type="slidenum">
              <a:rPr lang="en-US" smtClean="0"/>
              <a:t>17</a:t>
            </a:fld>
            <a:endParaRPr lang="en-US"/>
          </a:p>
        </p:txBody>
      </p:sp>
    </p:spTree>
    <p:extLst>
      <p:ext uri="{BB962C8B-B14F-4D97-AF65-F5344CB8AC3E}">
        <p14:creationId xmlns:p14="http://schemas.microsoft.com/office/powerpoint/2010/main" val="1776469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Started in 1995 with an initial number of 12000 CHWs with the focus on health education and facilitation of health </a:t>
            </a:r>
            <a:r>
              <a:rPr lang="en-US" dirty="0" err="1"/>
              <a:t>comapigns</a:t>
            </a:r>
            <a:r>
              <a:rPr lang="en-US" dirty="0"/>
              <a:t> with time their role evolved into a more comprehensive community-led initiative</a:t>
            </a:r>
          </a:p>
          <a:p>
            <a:r>
              <a:rPr lang="en-US" dirty="0"/>
              <a:t>They are now at 45K, with each village meant to have 3 CHWs – one called the </a:t>
            </a:r>
            <a:r>
              <a:rPr lang="en-US" dirty="0" err="1"/>
              <a:t>Assistante</a:t>
            </a:r>
            <a:r>
              <a:rPr lang="en-US" dirty="0"/>
              <a:t> </a:t>
            </a:r>
            <a:r>
              <a:rPr lang="en-US" dirty="0" err="1"/>
              <a:t>Maternelle</a:t>
            </a:r>
            <a:r>
              <a:rPr lang="en-US" dirty="0"/>
              <a:t> de </a:t>
            </a:r>
            <a:r>
              <a:rPr lang="en-US" dirty="0" err="1"/>
              <a:t>Sante</a:t>
            </a:r>
            <a:r>
              <a:rPr lang="en-US" dirty="0"/>
              <a:t> (ASM) in charge of MNH and oversees the </a:t>
            </a:r>
            <a:r>
              <a:rPr lang="en-US" dirty="0" err="1"/>
              <a:t>Binome</a:t>
            </a:r>
            <a:r>
              <a:rPr lang="en-US" dirty="0"/>
              <a:t> (male and female CHWs – polyvalent health agents)</a:t>
            </a:r>
          </a:p>
          <a:p>
            <a:r>
              <a:rPr lang="en-US" dirty="0"/>
              <a:t>Despite the commendable gains, sustainability of the program remains a key challenge that Rwanda must overcome</a:t>
            </a:r>
          </a:p>
        </p:txBody>
      </p:sp>
      <p:sp>
        <p:nvSpPr>
          <p:cNvPr id="4" name="Slide Number Placeholder 3"/>
          <p:cNvSpPr>
            <a:spLocks noGrp="1"/>
          </p:cNvSpPr>
          <p:nvPr>
            <p:ph type="sldNum" sz="quarter" idx="5"/>
          </p:nvPr>
        </p:nvSpPr>
        <p:spPr/>
        <p:txBody>
          <a:bodyPr/>
          <a:lstStyle/>
          <a:p>
            <a:fld id="{5015567B-0F25-4EFA-90B9-B2836AF4ADBA}" type="slidenum">
              <a:rPr lang="en-US" smtClean="0"/>
              <a:t>18</a:t>
            </a:fld>
            <a:endParaRPr lang="en-US"/>
          </a:p>
        </p:txBody>
      </p:sp>
    </p:spTree>
    <p:extLst>
      <p:ext uri="{BB962C8B-B14F-4D97-AF65-F5344CB8AC3E}">
        <p14:creationId xmlns:p14="http://schemas.microsoft.com/office/powerpoint/2010/main" val="2738474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Financial sustainability – Cooperatives alone operating as they are cannot absorb the entire costs of the CHP unless they rapidly expand or increase their capacities of generating income. Continue investing in cooperatives and to strengthen such mechanism. The focus on cooperatives should shift from that of creating a financial sustainability mechanism to a broader one of also creating an institutional framework under which CHWs can engage in an organic and formal dialogue with the MoH regarding service provision; duties; rights.</a:t>
            </a:r>
          </a:p>
          <a:p>
            <a:r>
              <a:rPr lang="en-US" dirty="0"/>
              <a:t>CBHI: revising premiums for </a:t>
            </a:r>
            <a:r>
              <a:rPr lang="en-US" dirty="0" err="1"/>
              <a:t>ubudehe</a:t>
            </a:r>
            <a:r>
              <a:rPr lang="en-US" dirty="0"/>
              <a:t> category 2 and 3, alternative financing mechanisms such as the proposed tariffs on airtime, use of technology to automate claims; Basket fund: consideration should be made in setting up a health financing basket fund with funds ring-fenced for CHW program which has proved a success in funding Primary Health Care in Nigeria; Innovative financing mechanisms: Impact bonds (Social and/or Development impact bonds) could be explored in the longer term as a source financing for the CHW program.</a:t>
            </a:r>
          </a:p>
          <a:p>
            <a:r>
              <a:rPr lang="en-US" dirty="0"/>
              <a:t>Improve supervision capacities; define roles and career paths for supervisors, evaluate performance of </a:t>
            </a:r>
            <a:r>
              <a:rPr lang="en-US" dirty="0" err="1"/>
              <a:t>superviosrs</a:t>
            </a:r>
            <a:r>
              <a:rPr lang="en-US" dirty="0"/>
              <a:t>, innovative modalities for supervision including peer to peer</a:t>
            </a:r>
          </a:p>
          <a:p>
            <a:r>
              <a:rPr lang="en-US" dirty="0"/>
              <a:t>Human capital development (to address attrition rates &amp; aging population of CHWs) develop policy directions on distribution of CHWs based on population density, geography and/or disease patterns, CHW legal framework and policy on accreditation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5567B-0F25-4EFA-90B9-B2836AF4AD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06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A437D0-1071-41B1-A458-33823C90AD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789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Progress has indeed been observed, however outstanding issues still remain…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A437D0-1071-41B1-A458-33823C90AD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789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leverage these global initiatives to address the system/implementation bottlenecks  it calls for a shift in our thinking and approach to programming whereby we need to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A437D0-1071-41B1-A458-33823C90AD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0990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We need to apply approaches that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Focus on the child to address her/his the multiple overlapping deprivations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Adopt the life course approach from conception to adolescence, factoring in the differences in the challenges and needs that boys and girls face especially in adolescence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A437D0-1071-41B1-A458-33823C90AD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74393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Empower communities to own and lead; and in particular recognizes the crucial role children play in </a:t>
            </a:r>
            <a:r>
              <a:rPr lang="en-US" dirty="0" err="1"/>
              <a:t>behavioural</a:t>
            </a:r>
            <a:r>
              <a:rPr lang="en-US" dirty="0"/>
              <a:t> change efforts, delivery of some interventions and accountability</a:t>
            </a:r>
          </a:p>
          <a:p>
            <a:r>
              <a:rPr lang="en-US" dirty="0"/>
              <a:t>Support a bottom up mutual accountability mechanism, that enables communities to measure to what extent children in their community have their rights fulfilled and needs met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A437D0-1071-41B1-A458-33823C90AD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5616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Establish a community-based certification system that functions both as a ‘pull’ system (due to demand creation) and a ‘push’ system (for vulnerable communities)</a:t>
            </a:r>
          </a:p>
          <a:p>
            <a:r>
              <a:rPr lang="en-US" dirty="0"/>
              <a:t>Foster multi-sectoral convergence (synergies and complementarities across sectors) of geographies, systems and operations for efficiency and cost-effectiveness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A437D0-1071-41B1-A458-33823C90AD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005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one size fits all approach to meeting the UHC goal, each country must explore its own tailor-made solutions to strengthen its health systems. In doing so priority must be given to preventing disease and promoting health, as well as to ensuring access to medicines, vaccines, diagnosis and other health technologies. </a:t>
            </a:r>
          </a:p>
          <a:p>
            <a:r>
              <a:rPr lang="en-US" dirty="0"/>
              <a:t>The two must go in tandem. </a:t>
            </a:r>
          </a:p>
        </p:txBody>
      </p:sp>
      <p:sp>
        <p:nvSpPr>
          <p:cNvPr id="4" name="Slide Number Placeholder 3"/>
          <p:cNvSpPr>
            <a:spLocks noGrp="1"/>
          </p:cNvSpPr>
          <p:nvPr>
            <p:ph type="sldNum" sz="quarter" idx="5"/>
          </p:nvPr>
        </p:nvSpPr>
        <p:spPr/>
        <p:txBody>
          <a:bodyPr/>
          <a:lstStyle/>
          <a:p>
            <a:fld id="{5015567B-0F25-4EFA-90B9-B2836AF4ADBA}" type="slidenum">
              <a:rPr lang="en-US" smtClean="0"/>
              <a:t>25</a:t>
            </a:fld>
            <a:endParaRPr lang="en-US"/>
          </a:p>
        </p:txBody>
      </p:sp>
    </p:spTree>
    <p:extLst>
      <p:ext uri="{BB962C8B-B14F-4D97-AF65-F5344CB8AC3E}">
        <p14:creationId xmlns:p14="http://schemas.microsoft.com/office/powerpoint/2010/main" val="859050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Despite significant advances in people’s health and life expectancy in recent years, relative improvements have been unequal among and within countries, particularly in our region.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400 million people globally still lack access to essential health care.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Yet where care is accessible it is too often fragmented and of poor quality, consequently responsiveness of the health system and satisfaction with the health services remain low.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A437D0-1071-41B1-A458-33823C90AD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7930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many countries are grappling with persisting challenges of unequal geographical access to health services (ADECOS is </a:t>
            </a:r>
            <a:r>
              <a:rPr lang="en-US" dirty="0" err="1"/>
              <a:t>Icolo</a:t>
            </a:r>
            <a:r>
              <a:rPr lang="en-US" dirty="0"/>
              <a:t> </a:t>
            </a:r>
            <a:r>
              <a:rPr lang="en-US" dirty="0" err="1"/>
              <a:t>Bengo</a:t>
            </a:r>
            <a:r>
              <a:rPr lang="en-US" dirty="0"/>
              <a:t> in Angola) </a:t>
            </a:r>
          </a:p>
          <a:p>
            <a:r>
              <a:rPr lang="en-US" dirty="0"/>
              <a:t>Shortage of health workers (and weak supply chains) health facility in Turkana County </a:t>
            </a:r>
          </a:p>
          <a:p>
            <a:r>
              <a:rPr lang="en-US" dirty="0"/>
              <a:t>Weak accountability systems (community information board in Zambia)</a:t>
            </a:r>
          </a:p>
          <a:p>
            <a:r>
              <a:rPr lang="en-US" dirty="0"/>
              <a:t>Continuity of care is poor due to weak referral systems and growing costs of secondary and tertiary care (Maternity waiting shelters in Turkana)</a:t>
            </a:r>
          </a:p>
          <a:p>
            <a:r>
              <a:rPr lang="en-US" dirty="0"/>
              <a:t>Underfunded, non flexible PHC systems (community – resourced health post in Zambia)</a:t>
            </a:r>
          </a:p>
          <a:p>
            <a:r>
              <a:rPr lang="en-US" dirty="0"/>
              <a:t>.. Verticalization of </a:t>
            </a:r>
            <a:r>
              <a:rPr lang="en-US" dirty="0" err="1"/>
              <a:t>programmes</a:t>
            </a:r>
            <a:r>
              <a:rPr lang="en-US" dirty="0"/>
              <a:t> and services which not only tend to be hospital based but also disease-based further serve to weaken health systems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A437D0-1071-41B1-A458-33823C90AD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127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we work and live in a constantly changing environment and we are increasingly facing threats…</a:t>
            </a:r>
          </a:p>
          <a:p>
            <a:r>
              <a:rPr lang="en-US" dirty="0"/>
              <a:t>such as climate change, migration, urbanization and conflict that impact health outcomes directly and/or indirectly. The growing trend towards unhealthy lifestyles contributing to the dual disease burden of communicable and noncommunicable diseases, compounded by disease outbreaks and multi-morbidities only serve to increase the burden on already stretched health systems, contributing to the increasing rise in health costs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A437D0-1071-41B1-A458-33823C90AD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0652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6:notes"/>
          <p:cNvSpPr txBox="1">
            <a:spLocks noGrp="1"/>
          </p:cNvSpPr>
          <p:nvPr>
            <p:ph type="body" idx="1"/>
          </p:nvPr>
        </p:nvSpPr>
        <p:spPr>
          <a:xfrm>
            <a:off x="702628" y="4423331"/>
            <a:ext cx="5621020" cy="4190524"/>
          </a:xfrm>
          <a:prstGeom prst="rect">
            <a:avLst/>
          </a:prstGeom>
        </p:spPr>
        <p:txBody>
          <a:bodyPr spcFirstLastPara="1" wrap="square" lIns="93325" tIns="46650" rIns="93325" bIns="46650" anchor="t" anchorCtr="0">
            <a:noAutofit/>
          </a:bodyPr>
          <a:lstStyle/>
          <a:p>
            <a:pPr marL="0" lvl="0" indent="0" algn="l" rtl="0">
              <a:spcBef>
                <a:spcPts val="0"/>
              </a:spcBef>
              <a:spcAft>
                <a:spcPts val="0"/>
              </a:spcAft>
              <a:buNone/>
            </a:pPr>
            <a:r>
              <a:rPr lang="en-US" dirty="0"/>
              <a:t>In order to ensure healthy lives and promote wellbeing for all ages … </a:t>
            </a:r>
          </a:p>
          <a:p>
            <a:pPr marL="0" lvl="0" indent="0" algn="l" rtl="0">
              <a:spcBef>
                <a:spcPts val="0"/>
              </a:spcBef>
              <a:spcAft>
                <a:spcPts val="0"/>
              </a:spcAft>
              <a:buNone/>
            </a:pPr>
            <a:r>
              <a:rPr lang="en-US" dirty="0"/>
              <a:t>and achieve Universal Health Coverage, including equity, quality, and financial risk protection in access to health care…</a:t>
            </a:r>
          </a:p>
          <a:p>
            <a:pPr marL="0" lvl="0" indent="0" algn="l" rtl="0">
              <a:spcBef>
                <a:spcPts val="0"/>
              </a:spcBef>
              <a:spcAft>
                <a:spcPts val="0"/>
              </a:spcAft>
              <a:buNone/>
            </a:pPr>
            <a:r>
              <a:rPr lang="en-US" dirty="0"/>
              <a:t>We need Primary Health Care, which is the most effective, efficient, and equitable approach to enhance health…</a:t>
            </a:r>
          </a:p>
          <a:p>
            <a:pPr marL="0" lvl="0" indent="0" algn="l" rtl="0">
              <a:spcBef>
                <a:spcPts val="0"/>
              </a:spcBef>
              <a:spcAft>
                <a:spcPts val="0"/>
              </a:spcAft>
              <a:buNone/>
            </a:pPr>
            <a:r>
              <a:rPr lang="en-US" dirty="0"/>
              <a:t>and community health systems are foundational to delivering primary health care as they are a proven, cost-effective, and high-impact platform for delivering integrated health and social services as well as empowering communities as agents of their own health.</a:t>
            </a:r>
            <a:endParaRPr dirty="0"/>
          </a:p>
        </p:txBody>
      </p:sp>
      <p:sp>
        <p:nvSpPr>
          <p:cNvPr id="263" name="Google Shape;263;p6:notes"/>
          <p:cNvSpPr>
            <a:spLocks noGrp="1" noRot="1" noChangeAspect="1"/>
          </p:cNvSpPr>
          <p:nvPr>
            <p:ph type="sldImg" idx="2"/>
          </p:nvPr>
        </p:nvSpPr>
        <p:spPr>
          <a:xfrm>
            <a:off x="411163"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2441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evidence does concur with fact that community platforms are impactful.</a:t>
            </a:r>
          </a:p>
          <a:p>
            <a:r>
              <a:rPr lang="en-US" dirty="0"/>
              <a:t>Looking at this graph we can see that the largest impact (93 percent of avertable child deaths) can be realized by interventions in the community platform (as compared to the PHC and hospital platforms). </a:t>
            </a:r>
          </a:p>
          <a:p>
            <a:r>
              <a:rPr lang="en-US" dirty="0"/>
              <a:t>And health prevention and promotion interventions provided by CHWs such as promotion of breastfeeding (50K deaths), handwashing with soap, promotion of immunization, ITN use are critical contributors to the deaths averted.</a:t>
            </a:r>
          </a:p>
          <a:p>
            <a:r>
              <a:rPr lang="en-US" dirty="0"/>
              <a:t>But this impact can only be achieved if the community platforms are optimized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A437D0-1071-41B1-A458-33823C90AD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0152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respond to the question on how well the community platforms are functioning in our region in delivering health promotion and prevention interventions let us sample some key outcome indicators (based on the most recent of three year survey data)</a:t>
            </a:r>
          </a:p>
          <a:p>
            <a:r>
              <a:rPr lang="en-US" dirty="0"/>
              <a:t>At least 50% of children under five living in two thirds (14 of 19) of the countries in our region who have fever are seeking care </a:t>
            </a:r>
          </a:p>
          <a:p>
            <a:r>
              <a:rPr lang="en-US" dirty="0"/>
              <a:t>Having said this there are a few countries that are showing negative trends or plateauing of progress</a:t>
            </a:r>
          </a:p>
        </p:txBody>
      </p:sp>
      <p:sp>
        <p:nvSpPr>
          <p:cNvPr id="4" name="Slide Number Placeholder 3"/>
          <p:cNvSpPr>
            <a:spLocks noGrp="1"/>
          </p:cNvSpPr>
          <p:nvPr>
            <p:ph type="sldNum" sz="quarter" idx="5"/>
          </p:nvPr>
        </p:nvSpPr>
        <p:spPr/>
        <p:txBody>
          <a:bodyPr/>
          <a:lstStyle/>
          <a:p>
            <a:fld id="{5015567B-0F25-4EFA-90B9-B2836AF4ADBA}" type="slidenum">
              <a:rPr lang="en-US" smtClean="0"/>
              <a:t>8</a:t>
            </a:fld>
            <a:endParaRPr lang="en-US"/>
          </a:p>
        </p:txBody>
      </p:sp>
    </p:spTree>
    <p:extLst>
      <p:ext uri="{BB962C8B-B14F-4D97-AF65-F5344CB8AC3E}">
        <p14:creationId xmlns:p14="http://schemas.microsoft.com/office/powerpoint/2010/main" val="1932523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situation is not too positive for children under five sleeping under ITNs</a:t>
            </a:r>
          </a:p>
          <a:p>
            <a:r>
              <a:rPr lang="en-US" dirty="0"/>
              <a:t>7 of the 14 illustrative countries where we have data for the 3 past years, in the last survey year have less than 50% of the children under fie are sleeping under ITNs</a:t>
            </a:r>
          </a:p>
          <a:p>
            <a:r>
              <a:rPr lang="en-US" dirty="0"/>
              <a:t>And half of these countries are showing either a negative or stagnated trend in performance for this indicator</a:t>
            </a:r>
          </a:p>
        </p:txBody>
      </p:sp>
      <p:sp>
        <p:nvSpPr>
          <p:cNvPr id="4" name="Slide Number Placeholder 3"/>
          <p:cNvSpPr>
            <a:spLocks noGrp="1"/>
          </p:cNvSpPr>
          <p:nvPr>
            <p:ph type="sldNum" sz="quarter" idx="5"/>
          </p:nvPr>
        </p:nvSpPr>
        <p:spPr/>
        <p:txBody>
          <a:bodyPr/>
          <a:lstStyle/>
          <a:p>
            <a:fld id="{5015567B-0F25-4EFA-90B9-B2836AF4ADBA}" type="slidenum">
              <a:rPr lang="en-US" smtClean="0"/>
              <a:t>9</a:t>
            </a:fld>
            <a:endParaRPr lang="en-US"/>
          </a:p>
        </p:txBody>
      </p:sp>
    </p:spTree>
    <p:extLst>
      <p:ext uri="{BB962C8B-B14F-4D97-AF65-F5344CB8AC3E}">
        <p14:creationId xmlns:p14="http://schemas.microsoft.com/office/powerpoint/2010/main" val="3711230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9BEE1-6D6D-491F-B195-DA046B4E50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E6FD8C-7435-440B-B9B8-4780C81968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FDBDC0-52D2-43CD-AA9E-D44BB130B8C1}"/>
              </a:ext>
            </a:extLst>
          </p:cNvPr>
          <p:cNvSpPr>
            <a:spLocks noGrp="1"/>
          </p:cNvSpPr>
          <p:nvPr>
            <p:ph type="dt" sz="half" idx="10"/>
          </p:nvPr>
        </p:nvSpPr>
        <p:spPr/>
        <p:txBody>
          <a:bodyPr/>
          <a:lstStyle/>
          <a:p>
            <a:fld id="{59BA3AC9-899E-4E86-B73B-E4E85A6A1AAB}" type="datetimeFigureOut">
              <a:rPr lang="en-US" smtClean="0"/>
              <a:t>11/6/2019</a:t>
            </a:fld>
            <a:endParaRPr lang="en-US"/>
          </a:p>
        </p:txBody>
      </p:sp>
      <p:sp>
        <p:nvSpPr>
          <p:cNvPr id="5" name="Footer Placeholder 4">
            <a:extLst>
              <a:ext uri="{FF2B5EF4-FFF2-40B4-BE49-F238E27FC236}">
                <a16:creationId xmlns:a16="http://schemas.microsoft.com/office/drawing/2014/main" id="{1F82335E-7EE2-4746-A7C3-3F7394990E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A67C34-2B5D-4E2A-927B-86C1396A333E}"/>
              </a:ext>
            </a:extLst>
          </p:cNvPr>
          <p:cNvSpPr>
            <a:spLocks noGrp="1"/>
          </p:cNvSpPr>
          <p:nvPr>
            <p:ph type="sldNum" sz="quarter" idx="12"/>
          </p:nvPr>
        </p:nvSpPr>
        <p:spPr/>
        <p:txBody>
          <a:bodyPr/>
          <a:lstStyle/>
          <a:p>
            <a:fld id="{7B0312E3-4AFE-4CC9-8364-DAE4A848CF22}" type="slidenum">
              <a:rPr lang="en-US" smtClean="0"/>
              <a:t>‹#›</a:t>
            </a:fld>
            <a:endParaRPr lang="en-US"/>
          </a:p>
        </p:txBody>
      </p:sp>
    </p:spTree>
    <p:extLst>
      <p:ext uri="{BB962C8B-B14F-4D97-AF65-F5344CB8AC3E}">
        <p14:creationId xmlns:p14="http://schemas.microsoft.com/office/powerpoint/2010/main" val="685489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24448-32B4-43E7-9C1E-866390E9A2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AD0515-AB9C-4BE2-AD0F-7E9BCA87A9D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B693BC-A936-4248-82D4-06F97C86E067}"/>
              </a:ext>
            </a:extLst>
          </p:cNvPr>
          <p:cNvSpPr>
            <a:spLocks noGrp="1"/>
          </p:cNvSpPr>
          <p:nvPr>
            <p:ph type="dt" sz="half" idx="10"/>
          </p:nvPr>
        </p:nvSpPr>
        <p:spPr/>
        <p:txBody>
          <a:bodyPr/>
          <a:lstStyle/>
          <a:p>
            <a:fld id="{59BA3AC9-899E-4E86-B73B-E4E85A6A1AAB}" type="datetimeFigureOut">
              <a:rPr lang="en-US" smtClean="0"/>
              <a:t>11/6/2019</a:t>
            </a:fld>
            <a:endParaRPr lang="en-US"/>
          </a:p>
        </p:txBody>
      </p:sp>
      <p:sp>
        <p:nvSpPr>
          <p:cNvPr id="5" name="Footer Placeholder 4">
            <a:extLst>
              <a:ext uri="{FF2B5EF4-FFF2-40B4-BE49-F238E27FC236}">
                <a16:creationId xmlns:a16="http://schemas.microsoft.com/office/drawing/2014/main" id="{54CE3F2D-51E5-438B-A52F-08236C1DA7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AC21DE-80D4-4219-AA84-764AD7D167FE}"/>
              </a:ext>
            </a:extLst>
          </p:cNvPr>
          <p:cNvSpPr>
            <a:spLocks noGrp="1"/>
          </p:cNvSpPr>
          <p:nvPr>
            <p:ph type="sldNum" sz="quarter" idx="12"/>
          </p:nvPr>
        </p:nvSpPr>
        <p:spPr/>
        <p:txBody>
          <a:bodyPr/>
          <a:lstStyle/>
          <a:p>
            <a:fld id="{7B0312E3-4AFE-4CC9-8364-DAE4A848CF22}" type="slidenum">
              <a:rPr lang="en-US" smtClean="0"/>
              <a:t>‹#›</a:t>
            </a:fld>
            <a:endParaRPr lang="en-US"/>
          </a:p>
        </p:txBody>
      </p:sp>
    </p:spTree>
    <p:extLst>
      <p:ext uri="{BB962C8B-B14F-4D97-AF65-F5344CB8AC3E}">
        <p14:creationId xmlns:p14="http://schemas.microsoft.com/office/powerpoint/2010/main" val="3138952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5B2998-95E6-41C4-A3BF-467291AC15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4D4333-CAEB-4454-8307-AB2E0DD95BF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700C92-C7BA-47F1-AFE4-12BF0C36D5D5}"/>
              </a:ext>
            </a:extLst>
          </p:cNvPr>
          <p:cNvSpPr>
            <a:spLocks noGrp="1"/>
          </p:cNvSpPr>
          <p:nvPr>
            <p:ph type="dt" sz="half" idx="10"/>
          </p:nvPr>
        </p:nvSpPr>
        <p:spPr/>
        <p:txBody>
          <a:bodyPr/>
          <a:lstStyle/>
          <a:p>
            <a:fld id="{59BA3AC9-899E-4E86-B73B-E4E85A6A1AAB}" type="datetimeFigureOut">
              <a:rPr lang="en-US" smtClean="0"/>
              <a:t>11/6/2019</a:t>
            </a:fld>
            <a:endParaRPr lang="en-US"/>
          </a:p>
        </p:txBody>
      </p:sp>
      <p:sp>
        <p:nvSpPr>
          <p:cNvPr id="5" name="Footer Placeholder 4">
            <a:extLst>
              <a:ext uri="{FF2B5EF4-FFF2-40B4-BE49-F238E27FC236}">
                <a16:creationId xmlns:a16="http://schemas.microsoft.com/office/drawing/2014/main" id="{B1DC0B61-983E-4B39-80ED-60909E186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7DA76D-6185-4F62-8885-1A319F751B14}"/>
              </a:ext>
            </a:extLst>
          </p:cNvPr>
          <p:cNvSpPr>
            <a:spLocks noGrp="1"/>
          </p:cNvSpPr>
          <p:nvPr>
            <p:ph type="sldNum" sz="quarter" idx="12"/>
          </p:nvPr>
        </p:nvSpPr>
        <p:spPr/>
        <p:txBody>
          <a:bodyPr/>
          <a:lstStyle/>
          <a:p>
            <a:fld id="{7B0312E3-4AFE-4CC9-8364-DAE4A848CF22}" type="slidenum">
              <a:rPr lang="en-US" smtClean="0"/>
              <a:t>‹#›</a:t>
            </a:fld>
            <a:endParaRPr lang="en-US"/>
          </a:p>
        </p:txBody>
      </p:sp>
    </p:spTree>
    <p:extLst>
      <p:ext uri="{BB962C8B-B14F-4D97-AF65-F5344CB8AC3E}">
        <p14:creationId xmlns:p14="http://schemas.microsoft.com/office/powerpoint/2010/main" val="2383670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257180" indent="0" algn="ctr">
              <a:buNone/>
              <a:defRPr>
                <a:solidFill>
                  <a:schemeClr val="tx1">
                    <a:tint val="75000"/>
                  </a:schemeClr>
                </a:solidFill>
              </a:defRPr>
            </a:lvl2pPr>
            <a:lvl3pPr marL="514361" indent="0" algn="ctr">
              <a:buNone/>
              <a:defRPr>
                <a:solidFill>
                  <a:schemeClr val="tx1">
                    <a:tint val="75000"/>
                  </a:schemeClr>
                </a:solidFill>
              </a:defRPr>
            </a:lvl3pPr>
            <a:lvl4pPr marL="771540" indent="0" algn="ctr">
              <a:buNone/>
              <a:defRPr>
                <a:solidFill>
                  <a:schemeClr val="tx1">
                    <a:tint val="75000"/>
                  </a:schemeClr>
                </a:solidFill>
              </a:defRPr>
            </a:lvl4pPr>
            <a:lvl5pPr marL="1028721" indent="0" algn="ctr">
              <a:buNone/>
              <a:defRPr>
                <a:solidFill>
                  <a:schemeClr val="tx1">
                    <a:tint val="75000"/>
                  </a:schemeClr>
                </a:solidFill>
              </a:defRPr>
            </a:lvl5pPr>
            <a:lvl6pPr marL="1285901" indent="0" algn="ctr">
              <a:buNone/>
              <a:defRPr>
                <a:solidFill>
                  <a:schemeClr val="tx1">
                    <a:tint val="75000"/>
                  </a:schemeClr>
                </a:solidFill>
              </a:defRPr>
            </a:lvl6pPr>
            <a:lvl7pPr marL="1543081" indent="0" algn="ctr">
              <a:buNone/>
              <a:defRPr>
                <a:solidFill>
                  <a:schemeClr val="tx1">
                    <a:tint val="75000"/>
                  </a:schemeClr>
                </a:solidFill>
              </a:defRPr>
            </a:lvl7pPr>
            <a:lvl8pPr marL="1800261" indent="0" algn="ctr">
              <a:buNone/>
              <a:defRPr>
                <a:solidFill>
                  <a:schemeClr val="tx1">
                    <a:tint val="75000"/>
                  </a:schemeClr>
                </a:solidFill>
              </a:defRPr>
            </a:lvl8pPr>
            <a:lvl9pPr marL="20574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814D476-74DE-4963-BFEC-2C11B8C37EB1}" type="datetime1">
              <a:rPr lang="en-US" smtClean="0">
                <a:solidFill>
                  <a:prstClr val="black">
                    <a:tint val="75000"/>
                  </a:prstClr>
                </a:solidFill>
              </a:rPr>
              <a:t>11/6/2019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11EA07C-EE9C-40C2-ADB5-5ED734F62BC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2428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8A0078-B86F-49E6-AD78-DE3572139169}" type="datetime1">
              <a:rPr lang="en-US" smtClean="0">
                <a:solidFill>
                  <a:prstClr val="black">
                    <a:tint val="75000"/>
                  </a:prstClr>
                </a:solidFill>
              </a:rPr>
              <a:t>11/6/2019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11EA07C-EE9C-40C2-ADB5-5ED734F62BC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19008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6"/>
            <a:ext cx="103632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963084" y="2906719"/>
            <a:ext cx="10363200" cy="1500187"/>
          </a:xfrm>
        </p:spPr>
        <p:txBody>
          <a:bodyPr anchor="b"/>
          <a:lstStyle>
            <a:lvl1pPr marL="0" indent="0">
              <a:buNone/>
              <a:defRPr sz="1125">
                <a:solidFill>
                  <a:schemeClr val="tx1">
                    <a:tint val="75000"/>
                  </a:schemeClr>
                </a:solidFill>
              </a:defRPr>
            </a:lvl1pPr>
            <a:lvl2pPr marL="257180" indent="0">
              <a:buNone/>
              <a:defRPr sz="1013">
                <a:solidFill>
                  <a:schemeClr val="tx1">
                    <a:tint val="75000"/>
                  </a:schemeClr>
                </a:solidFill>
              </a:defRPr>
            </a:lvl2pPr>
            <a:lvl3pPr marL="514361" indent="0">
              <a:buNone/>
              <a:defRPr sz="900">
                <a:solidFill>
                  <a:schemeClr val="tx1">
                    <a:tint val="75000"/>
                  </a:schemeClr>
                </a:solidFill>
              </a:defRPr>
            </a:lvl3pPr>
            <a:lvl4pPr marL="771540" indent="0">
              <a:buNone/>
              <a:defRPr sz="788">
                <a:solidFill>
                  <a:schemeClr val="tx1">
                    <a:tint val="75000"/>
                  </a:schemeClr>
                </a:solidFill>
              </a:defRPr>
            </a:lvl4pPr>
            <a:lvl5pPr marL="1028721" indent="0">
              <a:buNone/>
              <a:defRPr sz="788">
                <a:solidFill>
                  <a:schemeClr val="tx1">
                    <a:tint val="75000"/>
                  </a:schemeClr>
                </a:solidFill>
              </a:defRPr>
            </a:lvl5pPr>
            <a:lvl6pPr marL="1285901" indent="0">
              <a:buNone/>
              <a:defRPr sz="788">
                <a:solidFill>
                  <a:schemeClr val="tx1">
                    <a:tint val="75000"/>
                  </a:schemeClr>
                </a:solidFill>
              </a:defRPr>
            </a:lvl6pPr>
            <a:lvl7pPr marL="1543081" indent="0">
              <a:buNone/>
              <a:defRPr sz="788">
                <a:solidFill>
                  <a:schemeClr val="tx1">
                    <a:tint val="75000"/>
                  </a:schemeClr>
                </a:solidFill>
              </a:defRPr>
            </a:lvl7pPr>
            <a:lvl8pPr marL="1800261" indent="0">
              <a:buNone/>
              <a:defRPr sz="788">
                <a:solidFill>
                  <a:schemeClr val="tx1">
                    <a:tint val="75000"/>
                  </a:schemeClr>
                </a:solidFill>
              </a:defRPr>
            </a:lvl8pPr>
            <a:lvl9pPr marL="2057441"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B55136-5E8F-4D26-A52E-478476FB56A6}" type="datetime1">
              <a:rPr lang="en-US" smtClean="0">
                <a:solidFill>
                  <a:prstClr val="black">
                    <a:tint val="75000"/>
                  </a:prstClr>
                </a:solidFill>
              </a:rPr>
              <a:t>11/6/2019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11EA07C-EE9C-40C2-ADB5-5ED734F62BC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7028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53B7F9-9CE1-4B14-857C-1907334D2AEF}" type="datetime1">
              <a:rPr lang="en-US" smtClean="0">
                <a:solidFill>
                  <a:prstClr val="black">
                    <a:tint val="75000"/>
                  </a:prstClr>
                </a:solidFill>
              </a:rPr>
              <a:t>11/6/2019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11EA07C-EE9C-40C2-ADB5-5ED734F62BC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7521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350" b="1"/>
            </a:lvl1pPr>
            <a:lvl2pPr marL="257180" indent="0">
              <a:buNone/>
              <a:defRPr sz="1125" b="1"/>
            </a:lvl2pPr>
            <a:lvl3pPr marL="514361" indent="0">
              <a:buNone/>
              <a:defRPr sz="1013" b="1"/>
            </a:lvl3pPr>
            <a:lvl4pPr marL="771540" indent="0">
              <a:buNone/>
              <a:defRPr sz="900" b="1"/>
            </a:lvl4pPr>
            <a:lvl5pPr marL="1028721" indent="0">
              <a:buNone/>
              <a:defRPr sz="900" b="1"/>
            </a:lvl5pPr>
            <a:lvl6pPr marL="1285901" indent="0">
              <a:buNone/>
              <a:defRPr sz="900" b="1"/>
            </a:lvl6pPr>
            <a:lvl7pPr marL="1543081" indent="0">
              <a:buNone/>
              <a:defRPr sz="900" b="1"/>
            </a:lvl7pPr>
            <a:lvl8pPr marL="1800261" indent="0">
              <a:buNone/>
              <a:defRPr sz="900" b="1"/>
            </a:lvl8pPr>
            <a:lvl9pPr marL="2057441" indent="0">
              <a:buNone/>
              <a:defRPr sz="9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1350" b="1"/>
            </a:lvl1pPr>
            <a:lvl2pPr marL="257180" indent="0">
              <a:buNone/>
              <a:defRPr sz="1125" b="1"/>
            </a:lvl2pPr>
            <a:lvl3pPr marL="514361" indent="0">
              <a:buNone/>
              <a:defRPr sz="1013" b="1"/>
            </a:lvl3pPr>
            <a:lvl4pPr marL="771540" indent="0">
              <a:buNone/>
              <a:defRPr sz="900" b="1"/>
            </a:lvl4pPr>
            <a:lvl5pPr marL="1028721" indent="0">
              <a:buNone/>
              <a:defRPr sz="900" b="1"/>
            </a:lvl5pPr>
            <a:lvl6pPr marL="1285901" indent="0">
              <a:buNone/>
              <a:defRPr sz="900" b="1"/>
            </a:lvl6pPr>
            <a:lvl7pPr marL="1543081" indent="0">
              <a:buNone/>
              <a:defRPr sz="900" b="1"/>
            </a:lvl7pPr>
            <a:lvl8pPr marL="1800261" indent="0">
              <a:buNone/>
              <a:defRPr sz="900" b="1"/>
            </a:lvl8pPr>
            <a:lvl9pPr marL="2057441"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71A384-BDC9-4556-9EB5-F968908539D7}" type="datetime1">
              <a:rPr lang="en-US" smtClean="0">
                <a:solidFill>
                  <a:prstClr val="black">
                    <a:tint val="75000"/>
                  </a:prstClr>
                </a:solidFill>
              </a:rPr>
              <a:t>11/6/2019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11EA07C-EE9C-40C2-ADB5-5ED734F62BC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2281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C94BD4-1CB4-4031-AFBD-D5B5D002F240}" type="datetime1">
              <a:rPr lang="en-US" smtClean="0">
                <a:solidFill>
                  <a:prstClr val="black">
                    <a:tint val="75000"/>
                  </a:prstClr>
                </a:solidFill>
              </a:rPr>
              <a:t>11/6/2019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11EA07C-EE9C-40C2-ADB5-5ED734F62BC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1698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A3E2C6-AFF0-4FB5-AAF4-35FDDE5921DD}" type="datetime1">
              <a:rPr lang="en-US" smtClean="0">
                <a:solidFill>
                  <a:prstClr val="black">
                    <a:tint val="75000"/>
                  </a:prstClr>
                </a:solidFill>
              </a:rPr>
              <a:t>11/6/2019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11EA07C-EE9C-40C2-ADB5-5ED734F62BC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59169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788"/>
            </a:lvl1pPr>
            <a:lvl2pPr marL="257180" indent="0">
              <a:buNone/>
              <a:defRPr sz="675"/>
            </a:lvl2pPr>
            <a:lvl3pPr marL="514361" indent="0">
              <a:buNone/>
              <a:defRPr sz="563"/>
            </a:lvl3pPr>
            <a:lvl4pPr marL="771540" indent="0">
              <a:buNone/>
              <a:defRPr sz="506"/>
            </a:lvl4pPr>
            <a:lvl5pPr marL="1028721" indent="0">
              <a:buNone/>
              <a:defRPr sz="506"/>
            </a:lvl5pPr>
            <a:lvl6pPr marL="1285901" indent="0">
              <a:buNone/>
              <a:defRPr sz="506"/>
            </a:lvl6pPr>
            <a:lvl7pPr marL="1543081" indent="0">
              <a:buNone/>
              <a:defRPr sz="506"/>
            </a:lvl7pPr>
            <a:lvl8pPr marL="1800261" indent="0">
              <a:buNone/>
              <a:defRPr sz="506"/>
            </a:lvl8pPr>
            <a:lvl9pPr marL="2057441"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58F4A340-82EE-44B7-B944-7A54BD18D8AB}" type="datetime1">
              <a:rPr lang="en-US" smtClean="0">
                <a:solidFill>
                  <a:prstClr val="black">
                    <a:tint val="75000"/>
                  </a:prstClr>
                </a:solidFill>
              </a:rPr>
              <a:t>11/6/2019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11EA07C-EE9C-40C2-ADB5-5ED734F62BC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52317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96806-DBE7-4340-B7DC-D0ECD684BE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E69E26-D465-47DB-A523-9BC2D3B5EE0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F9A908-D56D-4A2B-8103-55FD84DA8366}"/>
              </a:ext>
            </a:extLst>
          </p:cNvPr>
          <p:cNvSpPr>
            <a:spLocks noGrp="1"/>
          </p:cNvSpPr>
          <p:nvPr>
            <p:ph type="dt" sz="half" idx="10"/>
          </p:nvPr>
        </p:nvSpPr>
        <p:spPr/>
        <p:txBody>
          <a:bodyPr/>
          <a:lstStyle/>
          <a:p>
            <a:fld id="{59BA3AC9-899E-4E86-B73B-E4E85A6A1AAB}" type="datetimeFigureOut">
              <a:rPr lang="en-US" smtClean="0"/>
              <a:t>11/6/2019</a:t>
            </a:fld>
            <a:endParaRPr lang="en-US"/>
          </a:p>
        </p:txBody>
      </p:sp>
      <p:sp>
        <p:nvSpPr>
          <p:cNvPr id="5" name="Footer Placeholder 4">
            <a:extLst>
              <a:ext uri="{FF2B5EF4-FFF2-40B4-BE49-F238E27FC236}">
                <a16:creationId xmlns:a16="http://schemas.microsoft.com/office/drawing/2014/main" id="{8250D4E8-E0A8-4762-8FB3-EBE5C7B301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F47E70-7D4A-4845-B124-BC9F7F931826}"/>
              </a:ext>
            </a:extLst>
          </p:cNvPr>
          <p:cNvSpPr>
            <a:spLocks noGrp="1"/>
          </p:cNvSpPr>
          <p:nvPr>
            <p:ph type="sldNum" sz="quarter" idx="12"/>
          </p:nvPr>
        </p:nvSpPr>
        <p:spPr/>
        <p:txBody>
          <a:bodyPr/>
          <a:lstStyle/>
          <a:p>
            <a:fld id="{7B0312E3-4AFE-4CC9-8364-DAE4A848CF22}" type="slidenum">
              <a:rPr lang="en-US" smtClean="0"/>
              <a:t>‹#›</a:t>
            </a:fld>
            <a:endParaRPr lang="en-US"/>
          </a:p>
        </p:txBody>
      </p:sp>
    </p:spTree>
    <p:extLst>
      <p:ext uri="{BB962C8B-B14F-4D97-AF65-F5344CB8AC3E}">
        <p14:creationId xmlns:p14="http://schemas.microsoft.com/office/powerpoint/2010/main" val="41491337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1800"/>
            </a:lvl1pPr>
            <a:lvl2pPr marL="257180" indent="0">
              <a:buNone/>
              <a:defRPr sz="1575"/>
            </a:lvl2pPr>
            <a:lvl3pPr marL="514361" indent="0">
              <a:buNone/>
              <a:defRPr sz="1350"/>
            </a:lvl3pPr>
            <a:lvl4pPr marL="771540" indent="0">
              <a:buNone/>
              <a:defRPr sz="1125"/>
            </a:lvl4pPr>
            <a:lvl5pPr marL="1028721" indent="0">
              <a:buNone/>
              <a:defRPr sz="1125"/>
            </a:lvl5pPr>
            <a:lvl6pPr marL="1285901" indent="0">
              <a:buNone/>
              <a:defRPr sz="1125"/>
            </a:lvl6pPr>
            <a:lvl7pPr marL="1543081" indent="0">
              <a:buNone/>
              <a:defRPr sz="1125"/>
            </a:lvl7pPr>
            <a:lvl8pPr marL="1800261" indent="0">
              <a:buNone/>
              <a:defRPr sz="1125"/>
            </a:lvl8pPr>
            <a:lvl9pPr marL="2057441" indent="0">
              <a:buNone/>
              <a:defRPr sz="1125"/>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788"/>
            </a:lvl1pPr>
            <a:lvl2pPr marL="257180" indent="0">
              <a:buNone/>
              <a:defRPr sz="675"/>
            </a:lvl2pPr>
            <a:lvl3pPr marL="514361" indent="0">
              <a:buNone/>
              <a:defRPr sz="563"/>
            </a:lvl3pPr>
            <a:lvl4pPr marL="771540" indent="0">
              <a:buNone/>
              <a:defRPr sz="506"/>
            </a:lvl4pPr>
            <a:lvl5pPr marL="1028721" indent="0">
              <a:buNone/>
              <a:defRPr sz="506"/>
            </a:lvl5pPr>
            <a:lvl6pPr marL="1285901" indent="0">
              <a:buNone/>
              <a:defRPr sz="506"/>
            </a:lvl6pPr>
            <a:lvl7pPr marL="1543081" indent="0">
              <a:buNone/>
              <a:defRPr sz="506"/>
            </a:lvl7pPr>
            <a:lvl8pPr marL="1800261" indent="0">
              <a:buNone/>
              <a:defRPr sz="506"/>
            </a:lvl8pPr>
            <a:lvl9pPr marL="2057441"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4C205CC6-B3DC-4C5C-BC44-6A2561F7DFF3}" type="datetime1">
              <a:rPr lang="en-US" smtClean="0">
                <a:solidFill>
                  <a:prstClr val="black">
                    <a:tint val="75000"/>
                  </a:prstClr>
                </a:solidFill>
              </a:rPr>
              <a:t>11/6/2019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11EA07C-EE9C-40C2-ADB5-5ED734F62BC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9582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7F2185-DF3D-4C58-9ABE-F5194CFEC60C}" type="datetime1">
              <a:rPr lang="en-US" smtClean="0">
                <a:solidFill>
                  <a:prstClr val="black">
                    <a:tint val="75000"/>
                  </a:prstClr>
                </a:solidFill>
              </a:rPr>
              <a:t>11/6/2019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11EA07C-EE9C-40C2-ADB5-5ED734F62BC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8065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4"/>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B29C40-58DF-401A-ACFB-71DD282EAAA5}" type="datetime1">
              <a:rPr lang="en-US" smtClean="0">
                <a:solidFill>
                  <a:prstClr val="black">
                    <a:tint val="75000"/>
                  </a:prstClr>
                </a:solidFill>
              </a:rPr>
              <a:t>11/6/2019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11EA07C-EE9C-40C2-ADB5-5ED734F62BC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98047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37A0EF5-9F87-4F64-97C7-36B8F09A2CFA}" type="datetime1">
              <a:rPr lang="en-US" smtClean="0">
                <a:solidFill>
                  <a:prstClr val="black">
                    <a:tint val="75000"/>
                  </a:prstClr>
                </a:solidFill>
              </a:rPr>
              <a:t>11/6/2019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0E72F2D-B2AC-6244-8A61-4DB2981BEBB5}" type="slidenum">
              <a:rPr lang="en-US" smtClean="0">
                <a:solidFill>
                  <a:prstClr val="black"/>
                </a:solidFill>
              </a:rPr>
              <a:pPr/>
              <a:t>‹#›</a:t>
            </a:fld>
            <a:endParaRPr lang="en-US" dirty="0">
              <a:solidFill>
                <a:prstClr val="black"/>
              </a:solidFill>
            </a:endParaRPr>
          </a:p>
        </p:txBody>
      </p:sp>
      <p:sp>
        <p:nvSpPr>
          <p:cNvPr id="6" name="Title 1"/>
          <p:cNvSpPr>
            <a:spLocks noGrp="1"/>
          </p:cNvSpPr>
          <p:nvPr>
            <p:ph type="ctrTitle"/>
          </p:nvPr>
        </p:nvSpPr>
        <p:spPr>
          <a:xfrm>
            <a:off x="1040692" y="306394"/>
            <a:ext cx="10070400" cy="506413"/>
          </a:xfrm>
          <a:prstGeom prst="rect">
            <a:avLst/>
          </a:prstGeom>
        </p:spPr>
        <p:txBody>
          <a:bodyPr/>
          <a:lstStyle>
            <a:lvl1pPr algn="l">
              <a:defRPr sz="1575" b="0">
                <a:solidFill>
                  <a:srgbClr val="0099FF"/>
                </a:solidFill>
                <a:latin typeface="Arial"/>
                <a:cs typeface="Arial"/>
              </a:defRPr>
            </a:lvl1pPr>
          </a:lstStyle>
          <a:p>
            <a:r>
              <a:rPr lang="en-US" dirty="0"/>
              <a:t>Click to edit Master title style</a:t>
            </a:r>
          </a:p>
        </p:txBody>
      </p:sp>
      <p:sp>
        <p:nvSpPr>
          <p:cNvPr id="7" name="Text Placeholder 10"/>
          <p:cNvSpPr>
            <a:spLocks noGrp="1"/>
          </p:cNvSpPr>
          <p:nvPr>
            <p:ph type="body" sz="quarter" idx="14"/>
          </p:nvPr>
        </p:nvSpPr>
        <p:spPr>
          <a:xfrm>
            <a:off x="1043517" y="2362200"/>
            <a:ext cx="10606615" cy="3492500"/>
          </a:xfrm>
          <a:prstGeom prst="rect">
            <a:avLst/>
          </a:prstGeom>
        </p:spPr>
        <p:txBody>
          <a:bodyPr vert="horz"/>
          <a:lstStyle>
            <a:lvl1pPr>
              <a:defRPr sz="1575">
                <a:latin typeface="Arial"/>
                <a:cs typeface="Arial"/>
              </a:defRPr>
            </a:lvl1pPr>
            <a:lvl2pPr>
              <a:defRPr sz="1350">
                <a:latin typeface="Arial"/>
                <a:cs typeface="Arial"/>
              </a:defRPr>
            </a:lvl2pPr>
            <a:lvl3pPr>
              <a:defRPr>
                <a:latin typeface="Arial"/>
                <a:cs typeface="Arial"/>
              </a:defRPr>
            </a:lvl3pPr>
          </a:lstStyle>
          <a:p>
            <a:pPr lvl="0"/>
            <a:r>
              <a:rPr lang="en-US" dirty="0"/>
              <a:t>Click to edit Master text styles</a:t>
            </a:r>
          </a:p>
          <a:p>
            <a:pPr lvl="1"/>
            <a:r>
              <a:rPr lang="en-US" dirty="0"/>
              <a:t>Second level</a:t>
            </a:r>
          </a:p>
        </p:txBody>
      </p:sp>
      <p:sp>
        <p:nvSpPr>
          <p:cNvPr id="8" name="Rectangle 2"/>
          <p:cNvSpPr>
            <a:spLocks noChangeArrowheads="1"/>
          </p:cNvSpPr>
          <p:nvPr userDrawn="1"/>
        </p:nvSpPr>
        <p:spPr bwMode="auto">
          <a:xfrm>
            <a:off x="0" y="1588"/>
            <a:ext cx="792480" cy="6856412"/>
          </a:xfrm>
          <a:prstGeom prst="rect">
            <a:avLst/>
          </a:prstGeom>
          <a:solidFill>
            <a:srgbClr val="0099FF"/>
          </a:solidFill>
          <a:ln w="9525">
            <a:noFill/>
            <a:miter lim="800000"/>
            <a:headEnd/>
            <a:tailEnd/>
          </a:ln>
        </p:spPr>
        <p:txBody>
          <a:bodyPr wrap="none" anchor="ctr">
            <a:prstTxWarp prst="textNoShape">
              <a:avLst/>
            </a:prstTxWarp>
          </a:bodyPr>
          <a:lstStyle/>
          <a:p>
            <a:pPr defTabSz="342900"/>
            <a:endParaRPr lang="en-US" sz="1013" dirty="0">
              <a:solidFill>
                <a:prstClr val="black"/>
              </a:solidFill>
            </a:endParaRPr>
          </a:p>
        </p:txBody>
      </p:sp>
      <p:cxnSp>
        <p:nvCxnSpPr>
          <p:cNvPr id="9" name="Straight Connector 8"/>
          <p:cNvCxnSpPr/>
          <p:nvPr userDrawn="1"/>
        </p:nvCxnSpPr>
        <p:spPr>
          <a:xfrm>
            <a:off x="1193800" y="924456"/>
            <a:ext cx="10320867" cy="1588"/>
          </a:xfrm>
          <a:prstGeom prst="line">
            <a:avLst/>
          </a:prstGeom>
          <a:ln w="50800" cap="flat" cmpd="sng" algn="ctr">
            <a:solidFill>
              <a:srgbClr val="0099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 name="Text Placeholder 11"/>
          <p:cNvSpPr>
            <a:spLocks noGrp="1"/>
          </p:cNvSpPr>
          <p:nvPr>
            <p:ph type="body" sz="quarter" idx="15" hasCustomPrompt="1"/>
          </p:nvPr>
        </p:nvSpPr>
        <p:spPr>
          <a:xfrm>
            <a:off x="1043517" y="1660533"/>
            <a:ext cx="11120969" cy="696912"/>
          </a:xfrm>
          <a:prstGeom prst="rect">
            <a:avLst/>
          </a:prstGeom>
        </p:spPr>
        <p:txBody>
          <a:bodyPr vert="horz"/>
          <a:lstStyle>
            <a:lvl1pPr marL="0">
              <a:spcBef>
                <a:spcPts val="0"/>
              </a:spcBef>
              <a:buFontTx/>
              <a:buNone/>
              <a:defRPr sz="1575" b="1">
                <a:latin typeface="Arial"/>
                <a:cs typeface="Arial"/>
              </a:defRPr>
            </a:lvl1pPr>
            <a:lvl2pPr marL="0">
              <a:spcBef>
                <a:spcPts val="0"/>
              </a:spcBef>
              <a:buFontTx/>
              <a:buNone/>
              <a:defRPr sz="1575" b="1">
                <a:latin typeface="Arial"/>
                <a:cs typeface="Arial"/>
              </a:defRPr>
            </a:lvl2pPr>
            <a:lvl3pPr marL="0">
              <a:spcBef>
                <a:spcPts val="0"/>
              </a:spcBef>
              <a:buFontTx/>
              <a:buNone/>
              <a:defRPr sz="1575" b="1">
                <a:latin typeface="Arial"/>
                <a:cs typeface="Arial"/>
              </a:defRPr>
            </a:lvl3pPr>
            <a:lvl4pPr marL="0">
              <a:spcBef>
                <a:spcPts val="0"/>
              </a:spcBef>
              <a:buFontTx/>
              <a:buNone/>
              <a:defRPr sz="1575" b="1">
                <a:latin typeface="Arial"/>
                <a:cs typeface="Arial"/>
              </a:defRPr>
            </a:lvl4pPr>
            <a:lvl5pPr marL="0">
              <a:spcBef>
                <a:spcPts val="0"/>
              </a:spcBef>
              <a:buFontTx/>
              <a:buNone/>
              <a:defRPr sz="1575" b="1">
                <a:latin typeface="Arial"/>
                <a:cs typeface="Arial"/>
              </a:defRPr>
            </a:lvl5pPr>
          </a:lstStyle>
          <a:p>
            <a:pPr lvl="0"/>
            <a:r>
              <a:rPr lang="en-US" dirty="0"/>
              <a:t>Click to add subtitle</a:t>
            </a:r>
          </a:p>
        </p:txBody>
      </p:sp>
    </p:spTree>
    <p:extLst>
      <p:ext uri="{BB962C8B-B14F-4D97-AF65-F5344CB8AC3E}">
        <p14:creationId xmlns:p14="http://schemas.microsoft.com/office/powerpoint/2010/main" val="3592103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A4793F7-3D8A-474C-97D9-9A4818DECDD6}" type="datetime1">
              <a:rPr lang="en-US" smtClean="0"/>
              <a:t>11/6/2019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59C32F-42EA-4E7F-9C97-58EA9CC87354}" type="slidenum">
              <a:rPr lang="en-GB" smtClean="0"/>
              <a:t>‹#›</a:t>
            </a:fld>
            <a:endParaRPr lang="en-GB"/>
          </a:p>
        </p:txBody>
      </p:sp>
    </p:spTree>
    <p:extLst>
      <p:ext uri="{BB962C8B-B14F-4D97-AF65-F5344CB8AC3E}">
        <p14:creationId xmlns:p14="http://schemas.microsoft.com/office/powerpoint/2010/main" val="30249842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04155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415747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204995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19344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51796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4EF97-7A40-4100-8860-33B042DEF8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170197-88C9-4669-9A2F-96518696DE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47FB11A-D1FE-42E1-99C0-678227527ADE}"/>
              </a:ext>
            </a:extLst>
          </p:cNvPr>
          <p:cNvSpPr>
            <a:spLocks noGrp="1"/>
          </p:cNvSpPr>
          <p:nvPr>
            <p:ph type="dt" sz="half" idx="10"/>
          </p:nvPr>
        </p:nvSpPr>
        <p:spPr/>
        <p:txBody>
          <a:bodyPr/>
          <a:lstStyle/>
          <a:p>
            <a:fld id="{59BA3AC9-899E-4E86-B73B-E4E85A6A1AAB}" type="datetimeFigureOut">
              <a:rPr lang="en-US" smtClean="0"/>
              <a:t>11/6/2019</a:t>
            </a:fld>
            <a:endParaRPr lang="en-US"/>
          </a:p>
        </p:txBody>
      </p:sp>
      <p:sp>
        <p:nvSpPr>
          <p:cNvPr id="5" name="Footer Placeholder 4">
            <a:extLst>
              <a:ext uri="{FF2B5EF4-FFF2-40B4-BE49-F238E27FC236}">
                <a16:creationId xmlns:a16="http://schemas.microsoft.com/office/drawing/2014/main" id="{8AFCD427-60FC-4BC4-81E0-FEC7493B06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D0331C-C7C4-4169-9FDD-7A5D79F30766}"/>
              </a:ext>
            </a:extLst>
          </p:cNvPr>
          <p:cNvSpPr>
            <a:spLocks noGrp="1"/>
          </p:cNvSpPr>
          <p:nvPr>
            <p:ph type="sldNum" sz="quarter" idx="12"/>
          </p:nvPr>
        </p:nvSpPr>
        <p:spPr/>
        <p:txBody>
          <a:bodyPr/>
          <a:lstStyle/>
          <a:p>
            <a:fld id="{7B0312E3-4AFE-4CC9-8364-DAE4A848CF22}" type="slidenum">
              <a:rPr lang="en-US" smtClean="0"/>
              <a:t>‹#›</a:t>
            </a:fld>
            <a:endParaRPr lang="en-US"/>
          </a:p>
        </p:txBody>
      </p:sp>
    </p:spTree>
    <p:extLst>
      <p:ext uri="{BB962C8B-B14F-4D97-AF65-F5344CB8AC3E}">
        <p14:creationId xmlns:p14="http://schemas.microsoft.com/office/powerpoint/2010/main" val="30432803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48D301-4181-4611-8BBB-B1DCC106651A}" type="datetime1">
              <a:rPr lang="en-US" smtClean="0"/>
              <a:t>11/6/2019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659C32F-42EA-4E7F-9C97-58EA9CC87354}" type="slidenum">
              <a:rPr lang="en-GB" smtClean="0"/>
              <a:t>‹#›</a:t>
            </a:fld>
            <a:endParaRPr lang="en-GB"/>
          </a:p>
        </p:txBody>
      </p:sp>
    </p:spTree>
    <p:extLst>
      <p:ext uri="{BB962C8B-B14F-4D97-AF65-F5344CB8AC3E}">
        <p14:creationId xmlns:p14="http://schemas.microsoft.com/office/powerpoint/2010/main" val="12450160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96836E-AB03-4EB3-8A63-86C17B4E75F3}" type="datetime1">
              <a:rPr lang="en-US" smtClean="0"/>
              <a:t>11/6/2019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659C32F-42EA-4E7F-9C97-58EA9CC87354}" type="slidenum">
              <a:rPr lang="en-GB" smtClean="0"/>
              <a:t>‹#›</a:t>
            </a:fld>
            <a:endParaRPr lang="en-GB"/>
          </a:p>
        </p:txBody>
      </p:sp>
    </p:spTree>
    <p:extLst>
      <p:ext uri="{BB962C8B-B14F-4D97-AF65-F5344CB8AC3E}">
        <p14:creationId xmlns:p14="http://schemas.microsoft.com/office/powerpoint/2010/main" val="1500436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19899D-21BE-4CCB-88C2-3F6E2DA29BB3}" type="datetime1">
              <a:rPr lang="en-US" smtClean="0"/>
              <a:t>11/6/2019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659C32F-42EA-4E7F-9C97-58EA9CC87354}" type="slidenum">
              <a:rPr lang="en-GB" smtClean="0"/>
              <a:t>‹#›</a:t>
            </a:fld>
            <a:endParaRPr lang="en-GB"/>
          </a:p>
        </p:txBody>
      </p:sp>
    </p:spTree>
    <p:extLst>
      <p:ext uri="{BB962C8B-B14F-4D97-AF65-F5344CB8AC3E}">
        <p14:creationId xmlns:p14="http://schemas.microsoft.com/office/powerpoint/2010/main" val="17060025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1B7C64-3BD6-4FF7-89EA-393C3746132D}" type="datetime1">
              <a:rPr lang="en-US" smtClean="0"/>
              <a:t>11/6/2019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59C32F-42EA-4E7F-9C97-58EA9CC87354}" type="slidenum">
              <a:rPr lang="en-GB" smtClean="0"/>
              <a:t>‹#›</a:t>
            </a:fld>
            <a:endParaRPr lang="en-GB"/>
          </a:p>
        </p:txBody>
      </p:sp>
    </p:spTree>
    <p:extLst>
      <p:ext uri="{BB962C8B-B14F-4D97-AF65-F5344CB8AC3E}">
        <p14:creationId xmlns:p14="http://schemas.microsoft.com/office/powerpoint/2010/main" val="13431373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B5EF6A-1E46-4763-A457-06F64337D97F}" type="datetime1">
              <a:rPr lang="en-US" smtClean="0"/>
              <a:t>11/6/2019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59C32F-42EA-4E7F-9C97-58EA9CC87354}" type="slidenum">
              <a:rPr lang="en-GB" smtClean="0"/>
              <a:t>‹#›</a:t>
            </a:fld>
            <a:endParaRPr lang="en-GB"/>
          </a:p>
        </p:txBody>
      </p:sp>
    </p:spTree>
    <p:extLst>
      <p:ext uri="{BB962C8B-B14F-4D97-AF65-F5344CB8AC3E}">
        <p14:creationId xmlns:p14="http://schemas.microsoft.com/office/powerpoint/2010/main" val="3339004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8"/>
        <p:cNvGrpSpPr/>
        <p:nvPr/>
      </p:nvGrpSpPr>
      <p:grpSpPr>
        <a:xfrm>
          <a:off x="0" y="0"/>
          <a:ext cx="0" cy="0"/>
          <a:chOff x="0" y="0"/>
          <a:chExt cx="0" cy="0"/>
        </a:xfrm>
      </p:grpSpPr>
    </p:spTree>
    <p:extLst>
      <p:ext uri="{BB962C8B-B14F-4D97-AF65-F5344CB8AC3E}">
        <p14:creationId xmlns:p14="http://schemas.microsoft.com/office/powerpoint/2010/main" val="9144224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itle Only" userDrawn="1">
  <p:cSld name="Title Only">
    <p:spTree>
      <p:nvGrpSpPr>
        <p:cNvPr id="1" name="Shape 19"/>
        <p:cNvGrpSpPr/>
        <p:nvPr/>
      </p:nvGrpSpPr>
      <p:grpSpPr>
        <a:xfrm>
          <a:off x="0" y="0"/>
          <a:ext cx="0" cy="0"/>
          <a:chOff x="0" y="0"/>
          <a:chExt cx="0" cy="0"/>
        </a:xfrm>
      </p:grpSpPr>
      <p:pic>
        <p:nvPicPr>
          <p:cNvPr id="20" name="Google Shape;20;p3"/>
          <p:cNvPicPr preferRelativeResize="0"/>
          <p:nvPr/>
        </p:nvPicPr>
        <p:blipFill rotWithShape="1">
          <a:blip r:embed="rId2">
            <a:alphaModFix/>
          </a:blip>
          <a:srcRect/>
          <a:stretch/>
        </p:blipFill>
        <p:spPr>
          <a:xfrm>
            <a:off x="2118" y="1589"/>
            <a:ext cx="2116" cy="1587"/>
          </a:xfrm>
          <a:prstGeom prst="rect">
            <a:avLst/>
          </a:prstGeom>
          <a:noFill/>
          <a:ln>
            <a:noFill/>
          </a:ln>
        </p:spPr>
      </p:pic>
      <p:sp>
        <p:nvSpPr>
          <p:cNvPr id="22" name="Google Shape;22;p3"/>
          <p:cNvSpPr txBox="1">
            <a:spLocks noGrp="1"/>
          </p:cNvSpPr>
          <p:nvPr>
            <p:ph type="ftr" idx="11"/>
          </p:nvPr>
        </p:nvSpPr>
        <p:spPr>
          <a:xfrm>
            <a:off x="507999" y="6356351"/>
            <a:ext cx="3860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rgbClr val="B5B5B5"/>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3"/>
          <p:cNvSpPr txBox="1">
            <a:spLocks noGrp="1"/>
          </p:cNvSpPr>
          <p:nvPr>
            <p:ph type="sldNum" idx="12"/>
          </p:nvPr>
        </p:nvSpPr>
        <p:spPr>
          <a:xfrm>
            <a:off x="9245600" y="6523038"/>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dk1"/>
                </a:solidFill>
                <a:latin typeface="Calibri"/>
                <a:ea typeface="Calibri"/>
                <a:cs typeface="Calibri"/>
                <a:sym typeface="Calibri"/>
              </a:defRPr>
            </a:lvl1pPr>
            <a:lvl2pPr marL="0" marR="0" lvl="1" indent="0" algn="r" rtl="0">
              <a:spcBef>
                <a:spcPts val="0"/>
              </a:spcBef>
              <a:buNone/>
              <a:defRPr sz="1200">
                <a:solidFill>
                  <a:schemeClr val="dk1"/>
                </a:solidFill>
                <a:latin typeface="Calibri"/>
                <a:ea typeface="Calibri"/>
                <a:cs typeface="Calibri"/>
                <a:sym typeface="Calibri"/>
              </a:defRPr>
            </a:lvl2pPr>
            <a:lvl3pPr marL="0" marR="0" lvl="2" indent="0" algn="r" rtl="0">
              <a:spcBef>
                <a:spcPts val="0"/>
              </a:spcBef>
              <a:buNone/>
              <a:defRPr sz="1200">
                <a:solidFill>
                  <a:schemeClr val="dk1"/>
                </a:solidFill>
                <a:latin typeface="Calibri"/>
                <a:ea typeface="Calibri"/>
                <a:cs typeface="Calibri"/>
                <a:sym typeface="Calibri"/>
              </a:defRPr>
            </a:lvl3pPr>
            <a:lvl4pPr marL="0" marR="0" lvl="3" indent="0" algn="r" rtl="0">
              <a:spcBef>
                <a:spcPts val="0"/>
              </a:spcBef>
              <a:buNone/>
              <a:defRPr sz="1200">
                <a:solidFill>
                  <a:schemeClr val="dk1"/>
                </a:solidFill>
                <a:latin typeface="Calibri"/>
                <a:ea typeface="Calibri"/>
                <a:cs typeface="Calibri"/>
                <a:sym typeface="Calibri"/>
              </a:defRPr>
            </a:lvl4pPr>
            <a:lvl5pPr marL="0" marR="0" lvl="4" indent="0" algn="r" rtl="0">
              <a:spcBef>
                <a:spcPts val="0"/>
              </a:spcBef>
              <a:buNone/>
              <a:defRPr sz="1200">
                <a:solidFill>
                  <a:schemeClr val="dk1"/>
                </a:solidFill>
                <a:latin typeface="Calibri"/>
                <a:ea typeface="Calibri"/>
                <a:cs typeface="Calibri"/>
                <a:sym typeface="Calibri"/>
              </a:defRPr>
            </a:lvl5pPr>
            <a:lvl6pPr marL="0" marR="0" lvl="5" indent="0" algn="r" rtl="0">
              <a:spcBef>
                <a:spcPts val="0"/>
              </a:spcBef>
              <a:buNone/>
              <a:defRPr sz="1200">
                <a:solidFill>
                  <a:schemeClr val="dk1"/>
                </a:solidFill>
                <a:latin typeface="Calibri"/>
                <a:ea typeface="Calibri"/>
                <a:cs typeface="Calibri"/>
                <a:sym typeface="Calibri"/>
              </a:defRPr>
            </a:lvl6pPr>
            <a:lvl7pPr marL="0" marR="0" lvl="6" indent="0" algn="r" rtl="0">
              <a:spcBef>
                <a:spcPts val="0"/>
              </a:spcBef>
              <a:buNone/>
              <a:defRPr sz="1200">
                <a:solidFill>
                  <a:schemeClr val="dk1"/>
                </a:solidFill>
                <a:latin typeface="Calibri"/>
                <a:ea typeface="Calibri"/>
                <a:cs typeface="Calibri"/>
                <a:sym typeface="Calibri"/>
              </a:defRPr>
            </a:lvl7pPr>
            <a:lvl8pPr marL="0" marR="0" lvl="7" indent="0" algn="r" rtl="0">
              <a:spcBef>
                <a:spcPts val="0"/>
              </a:spcBef>
              <a:buNone/>
              <a:defRPr sz="1200">
                <a:solidFill>
                  <a:schemeClr val="dk1"/>
                </a:solidFill>
                <a:latin typeface="Calibri"/>
                <a:ea typeface="Calibri"/>
                <a:cs typeface="Calibri"/>
                <a:sym typeface="Calibri"/>
              </a:defRPr>
            </a:lvl8pPr>
            <a:lvl9pPr marL="0" marR="0" lvl="8" indent="0" algn="r" rtl="0">
              <a:spcBef>
                <a:spcPts val="0"/>
              </a:spcBef>
              <a:buNone/>
              <a:defRPr sz="12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466883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508000" y="0"/>
            <a:ext cx="10590305" cy="762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accent6"/>
              </a:buClr>
              <a:buSzPts val="1800"/>
              <a:buFont typeface="Calibri"/>
              <a:buNone/>
              <a:defRPr sz="1800" b="1" i="0" u="none" strike="noStrike" cap="none">
                <a:solidFill>
                  <a:schemeClr val="accent6"/>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 name="Google Shape;26;p4"/>
          <p:cNvSpPr txBox="1">
            <a:spLocks noGrp="1"/>
          </p:cNvSpPr>
          <p:nvPr>
            <p:ph type="sldNum" idx="12"/>
          </p:nvPr>
        </p:nvSpPr>
        <p:spPr>
          <a:xfrm>
            <a:off x="9245600" y="6523038"/>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000000"/>
                </a:solidFill>
                <a:latin typeface="Calibri"/>
                <a:ea typeface="Calibri"/>
                <a:cs typeface="Calibri"/>
                <a:sym typeface="Calibri"/>
              </a:defRPr>
            </a:lvl1pPr>
            <a:lvl2pPr marL="0" marR="0" lvl="1" indent="0" algn="r" rtl="0">
              <a:spcBef>
                <a:spcPts val="0"/>
              </a:spcBef>
              <a:buNone/>
              <a:defRPr sz="1200">
                <a:solidFill>
                  <a:srgbClr val="000000"/>
                </a:solidFill>
                <a:latin typeface="Calibri"/>
                <a:ea typeface="Calibri"/>
                <a:cs typeface="Calibri"/>
                <a:sym typeface="Calibri"/>
              </a:defRPr>
            </a:lvl2pPr>
            <a:lvl3pPr marL="0" marR="0" lvl="2" indent="0" algn="r" rtl="0">
              <a:spcBef>
                <a:spcPts val="0"/>
              </a:spcBef>
              <a:buNone/>
              <a:defRPr sz="1200">
                <a:solidFill>
                  <a:srgbClr val="000000"/>
                </a:solidFill>
                <a:latin typeface="Calibri"/>
                <a:ea typeface="Calibri"/>
                <a:cs typeface="Calibri"/>
                <a:sym typeface="Calibri"/>
              </a:defRPr>
            </a:lvl3pPr>
            <a:lvl4pPr marL="0" marR="0" lvl="3" indent="0" algn="r" rtl="0">
              <a:spcBef>
                <a:spcPts val="0"/>
              </a:spcBef>
              <a:buNone/>
              <a:defRPr sz="1200">
                <a:solidFill>
                  <a:srgbClr val="000000"/>
                </a:solidFill>
                <a:latin typeface="Calibri"/>
                <a:ea typeface="Calibri"/>
                <a:cs typeface="Calibri"/>
                <a:sym typeface="Calibri"/>
              </a:defRPr>
            </a:lvl4pPr>
            <a:lvl5pPr marL="0" marR="0" lvl="4" indent="0" algn="r" rtl="0">
              <a:spcBef>
                <a:spcPts val="0"/>
              </a:spcBef>
              <a:buNone/>
              <a:defRPr sz="1200">
                <a:solidFill>
                  <a:srgbClr val="000000"/>
                </a:solidFill>
                <a:latin typeface="Calibri"/>
                <a:ea typeface="Calibri"/>
                <a:cs typeface="Calibri"/>
                <a:sym typeface="Calibri"/>
              </a:defRPr>
            </a:lvl5pPr>
            <a:lvl6pPr marL="0" marR="0" lvl="5" indent="0" algn="r" rtl="0">
              <a:spcBef>
                <a:spcPts val="0"/>
              </a:spcBef>
              <a:buNone/>
              <a:defRPr sz="1200">
                <a:solidFill>
                  <a:srgbClr val="000000"/>
                </a:solidFill>
                <a:latin typeface="Calibri"/>
                <a:ea typeface="Calibri"/>
                <a:cs typeface="Calibri"/>
                <a:sym typeface="Calibri"/>
              </a:defRPr>
            </a:lvl6pPr>
            <a:lvl7pPr marL="0" marR="0" lvl="6" indent="0" algn="r" rtl="0">
              <a:spcBef>
                <a:spcPts val="0"/>
              </a:spcBef>
              <a:buNone/>
              <a:defRPr sz="1200">
                <a:solidFill>
                  <a:srgbClr val="000000"/>
                </a:solidFill>
                <a:latin typeface="Calibri"/>
                <a:ea typeface="Calibri"/>
                <a:cs typeface="Calibri"/>
                <a:sym typeface="Calibri"/>
              </a:defRPr>
            </a:lvl7pPr>
            <a:lvl8pPr marL="0" marR="0" lvl="7" indent="0" algn="r" rtl="0">
              <a:spcBef>
                <a:spcPts val="0"/>
              </a:spcBef>
              <a:buNone/>
              <a:defRPr sz="1200">
                <a:solidFill>
                  <a:srgbClr val="000000"/>
                </a:solidFill>
                <a:latin typeface="Calibri"/>
                <a:ea typeface="Calibri"/>
                <a:cs typeface="Calibri"/>
                <a:sym typeface="Calibri"/>
              </a:defRPr>
            </a:lvl8pPr>
            <a:lvl9pPr marL="0" marR="0" lvl="8" indent="0" algn="r" rtl="0">
              <a:spcBef>
                <a:spcPts val="0"/>
              </a:spcBef>
              <a:buNone/>
              <a:defRPr sz="1200">
                <a:solidFill>
                  <a:srgbClr val="000000"/>
                </a:solidFill>
                <a:latin typeface="Calibri"/>
                <a:ea typeface="Calibri"/>
                <a:cs typeface="Calibri"/>
                <a:sym typeface="Calibri"/>
              </a:defRPr>
            </a:lvl9pPr>
          </a:lstStyle>
          <a:p>
            <a:fld id="{00000000-1234-1234-1234-123412341234}" type="slidenum">
              <a:rPr lang="en-US" smtClean="0"/>
              <a:pPr/>
              <a:t>‹#›</a:t>
            </a:fld>
            <a:endParaRPr lang="en-US"/>
          </a:p>
        </p:txBody>
      </p:sp>
      <p:sp>
        <p:nvSpPr>
          <p:cNvPr id="27" name="Google Shape;27;p4"/>
          <p:cNvSpPr/>
          <p:nvPr/>
        </p:nvSpPr>
        <p:spPr>
          <a:xfrm>
            <a:off x="609600" y="5467424"/>
            <a:ext cx="10972801" cy="473398"/>
          </a:xfrm>
          <a:prstGeom prst="rect">
            <a:avLst/>
          </a:prstGeom>
          <a:solidFill>
            <a:srgbClr val="D7A22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i="0">
                <a:solidFill>
                  <a:schemeClr val="lt1"/>
                </a:solidFill>
                <a:latin typeface="Calibri"/>
                <a:ea typeface="Calibri"/>
                <a:cs typeface="Calibri"/>
                <a:sym typeface="Calibri"/>
              </a:rPr>
              <a:t>Insert takeaway here</a:t>
            </a:r>
            <a:endParaRPr sz="1800"/>
          </a:p>
        </p:txBody>
      </p:sp>
    </p:spTree>
    <p:extLst>
      <p:ext uri="{BB962C8B-B14F-4D97-AF65-F5344CB8AC3E}">
        <p14:creationId xmlns:p14="http://schemas.microsoft.com/office/powerpoint/2010/main" val="3586398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2771C-FDB3-469B-9D26-131DDCA998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A08ECC-C613-4B26-A07E-C6C4F46CC8C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349A43-E388-4A68-AB4A-242A8BE33F2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4D33D4-8E18-4DBE-B7FC-0271CAEFA405}"/>
              </a:ext>
            </a:extLst>
          </p:cNvPr>
          <p:cNvSpPr>
            <a:spLocks noGrp="1"/>
          </p:cNvSpPr>
          <p:nvPr>
            <p:ph type="dt" sz="half" idx="10"/>
          </p:nvPr>
        </p:nvSpPr>
        <p:spPr/>
        <p:txBody>
          <a:bodyPr/>
          <a:lstStyle/>
          <a:p>
            <a:fld id="{59BA3AC9-899E-4E86-B73B-E4E85A6A1AAB}" type="datetimeFigureOut">
              <a:rPr lang="en-US" smtClean="0"/>
              <a:t>11/6/2019</a:t>
            </a:fld>
            <a:endParaRPr lang="en-US"/>
          </a:p>
        </p:txBody>
      </p:sp>
      <p:sp>
        <p:nvSpPr>
          <p:cNvPr id="6" name="Footer Placeholder 5">
            <a:extLst>
              <a:ext uri="{FF2B5EF4-FFF2-40B4-BE49-F238E27FC236}">
                <a16:creationId xmlns:a16="http://schemas.microsoft.com/office/drawing/2014/main" id="{AC846068-155A-405A-A081-00A1461233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A3307C-113C-4527-A1F3-9BF57D1F78C5}"/>
              </a:ext>
            </a:extLst>
          </p:cNvPr>
          <p:cNvSpPr>
            <a:spLocks noGrp="1"/>
          </p:cNvSpPr>
          <p:nvPr>
            <p:ph type="sldNum" sz="quarter" idx="12"/>
          </p:nvPr>
        </p:nvSpPr>
        <p:spPr/>
        <p:txBody>
          <a:bodyPr/>
          <a:lstStyle/>
          <a:p>
            <a:fld id="{7B0312E3-4AFE-4CC9-8364-DAE4A848CF22}" type="slidenum">
              <a:rPr lang="en-US" smtClean="0"/>
              <a:t>‹#›</a:t>
            </a:fld>
            <a:endParaRPr lang="en-US"/>
          </a:p>
        </p:txBody>
      </p:sp>
    </p:spTree>
    <p:extLst>
      <p:ext uri="{BB962C8B-B14F-4D97-AF65-F5344CB8AC3E}">
        <p14:creationId xmlns:p14="http://schemas.microsoft.com/office/powerpoint/2010/main" val="1186122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9B501-EA94-4C7B-975F-AD3E940FB7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D0D0BA-82E6-4BE7-A140-B71479BBE0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1F98B50-53FF-479E-9B77-421EA17C81B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7EE029-7DAA-4D7C-BB22-51A0937B09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0352BB7-685E-4C62-81F6-0E2A239C248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836EE9-BB4C-4C63-A042-786C38B68DAB}"/>
              </a:ext>
            </a:extLst>
          </p:cNvPr>
          <p:cNvSpPr>
            <a:spLocks noGrp="1"/>
          </p:cNvSpPr>
          <p:nvPr>
            <p:ph type="dt" sz="half" idx="10"/>
          </p:nvPr>
        </p:nvSpPr>
        <p:spPr/>
        <p:txBody>
          <a:bodyPr/>
          <a:lstStyle/>
          <a:p>
            <a:fld id="{59BA3AC9-899E-4E86-B73B-E4E85A6A1AAB}" type="datetimeFigureOut">
              <a:rPr lang="en-US" smtClean="0"/>
              <a:t>11/6/2019</a:t>
            </a:fld>
            <a:endParaRPr lang="en-US"/>
          </a:p>
        </p:txBody>
      </p:sp>
      <p:sp>
        <p:nvSpPr>
          <p:cNvPr id="8" name="Footer Placeholder 7">
            <a:extLst>
              <a:ext uri="{FF2B5EF4-FFF2-40B4-BE49-F238E27FC236}">
                <a16:creationId xmlns:a16="http://schemas.microsoft.com/office/drawing/2014/main" id="{516C58E9-7AE0-433A-A22C-B319DC0064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1D9B38-5207-44C4-AEC6-262929456D05}"/>
              </a:ext>
            </a:extLst>
          </p:cNvPr>
          <p:cNvSpPr>
            <a:spLocks noGrp="1"/>
          </p:cNvSpPr>
          <p:nvPr>
            <p:ph type="sldNum" sz="quarter" idx="12"/>
          </p:nvPr>
        </p:nvSpPr>
        <p:spPr/>
        <p:txBody>
          <a:bodyPr/>
          <a:lstStyle/>
          <a:p>
            <a:fld id="{7B0312E3-4AFE-4CC9-8364-DAE4A848CF22}" type="slidenum">
              <a:rPr lang="en-US" smtClean="0"/>
              <a:t>‹#›</a:t>
            </a:fld>
            <a:endParaRPr lang="en-US"/>
          </a:p>
        </p:txBody>
      </p:sp>
    </p:spTree>
    <p:extLst>
      <p:ext uri="{BB962C8B-B14F-4D97-AF65-F5344CB8AC3E}">
        <p14:creationId xmlns:p14="http://schemas.microsoft.com/office/powerpoint/2010/main" val="3763889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ECEE5-5195-4D59-85EE-74885A857F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815FE2-C379-4858-9A02-890EB83762CE}"/>
              </a:ext>
            </a:extLst>
          </p:cNvPr>
          <p:cNvSpPr>
            <a:spLocks noGrp="1"/>
          </p:cNvSpPr>
          <p:nvPr>
            <p:ph type="dt" sz="half" idx="10"/>
          </p:nvPr>
        </p:nvSpPr>
        <p:spPr/>
        <p:txBody>
          <a:bodyPr/>
          <a:lstStyle/>
          <a:p>
            <a:fld id="{59BA3AC9-899E-4E86-B73B-E4E85A6A1AAB}" type="datetimeFigureOut">
              <a:rPr lang="en-US" smtClean="0"/>
              <a:t>11/6/2019</a:t>
            </a:fld>
            <a:endParaRPr lang="en-US"/>
          </a:p>
        </p:txBody>
      </p:sp>
      <p:sp>
        <p:nvSpPr>
          <p:cNvPr id="4" name="Footer Placeholder 3">
            <a:extLst>
              <a:ext uri="{FF2B5EF4-FFF2-40B4-BE49-F238E27FC236}">
                <a16:creationId xmlns:a16="http://schemas.microsoft.com/office/drawing/2014/main" id="{7AF767EA-7CB4-4BD4-8AFF-6977D3498F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08CC12-5E7A-45DB-8D4E-32C85D3541D9}"/>
              </a:ext>
            </a:extLst>
          </p:cNvPr>
          <p:cNvSpPr>
            <a:spLocks noGrp="1"/>
          </p:cNvSpPr>
          <p:nvPr>
            <p:ph type="sldNum" sz="quarter" idx="12"/>
          </p:nvPr>
        </p:nvSpPr>
        <p:spPr/>
        <p:txBody>
          <a:bodyPr/>
          <a:lstStyle/>
          <a:p>
            <a:fld id="{7B0312E3-4AFE-4CC9-8364-DAE4A848CF22}" type="slidenum">
              <a:rPr lang="en-US" smtClean="0"/>
              <a:t>‹#›</a:t>
            </a:fld>
            <a:endParaRPr lang="en-US"/>
          </a:p>
        </p:txBody>
      </p:sp>
    </p:spTree>
    <p:extLst>
      <p:ext uri="{BB962C8B-B14F-4D97-AF65-F5344CB8AC3E}">
        <p14:creationId xmlns:p14="http://schemas.microsoft.com/office/powerpoint/2010/main" val="4277089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1CADDA-90DC-41CF-8407-BAEAE0FDC34E}"/>
              </a:ext>
            </a:extLst>
          </p:cNvPr>
          <p:cNvSpPr>
            <a:spLocks noGrp="1"/>
          </p:cNvSpPr>
          <p:nvPr>
            <p:ph type="dt" sz="half" idx="10"/>
          </p:nvPr>
        </p:nvSpPr>
        <p:spPr/>
        <p:txBody>
          <a:bodyPr/>
          <a:lstStyle/>
          <a:p>
            <a:fld id="{59BA3AC9-899E-4E86-B73B-E4E85A6A1AAB}" type="datetimeFigureOut">
              <a:rPr lang="en-US" smtClean="0"/>
              <a:t>11/6/2019</a:t>
            </a:fld>
            <a:endParaRPr lang="en-US"/>
          </a:p>
        </p:txBody>
      </p:sp>
      <p:sp>
        <p:nvSpPr>
          <p:cNvPr id="3" name="Footer Placeholder 2">
            <a:extLst>
              <a:ext uri="{FF2B5EF4-FFF2-40B4-BE49-F238E27FC236}">
                <a16:creationId xmlns:a16="http://schemas.microsoft.com/office/drawing/2014/main" id="{02400129-A106-471C-A486-04C75ED056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9B02A0-2E08-428D-AF10-42F565D4280E}"/>
              </a:ext>
            </a:extLst>
          </p:cNvPr>
          <p:cNvSpPr>
            <a:spLocks noGrp="1"/>
          </p:cNvSpPr>
          <p:nvPr>
            <p:ph type="sldNum" sz="quarter" idx="12"/>
          </p:nvPr>
        </p:nvSpPr>
        <p:spPr/>
        <p:txBody>
          <a:bodyPr/>
          <a:lstStyle/>
          <a:p>
            <a:fld id="{7B0312E3-4AFE-4CC9-8364-DAE4A848CF22}" type="slidenum">
              <a:rPr lang="en-US" smtClean="0"/>
              <a:t>‹#›</a:t>
            </a:fld>
            <a:endParaRPr lang="en-US"/>
          </a:p>
        </p:txBody>
      </p:sp>
    </p:spTree>
    <p:extLst>
      <p:ext uri="{BB962C8B-B14F-4D97-AF65-F5344CB8AC3E}">
        <p14:creationId xmlns:p14="http://schemas.microsoft.com/office/powerpoint/2010/main" val="2913732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38CF8-92F5-4481-A034-4694E3CE0D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8362CA-C7FE-4684-ACF1-78A20A7722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74D33F-D58B-42EE-AB7C-715AF85D39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0EBBEB8-2DBE-44EE-B1DB-50867A101098}"/>
              </a:ext>
            </a:extLst>
          </p:cNvPr>
          <p:cNvSpPr>
            <a:spLocks noGrp="1"/>
          </p:cNvSpPr>
          <p:nvPr>
            <p:ph type="dt" sz="half" idx="10"/>
          </p:nvPr>
        </p:nvSpPr>
        <p:spPr/>
        <p:txBody>
          <a:bodyPr/>
          <a:lstStyle/>
          <a:p>
            <a:fld id="{59BA3AC9-899E-4E86-B73B-E4E85A6A1AAB}" type="datetimeFigureOut">
              <a:rPr lang="en-US" smtClean="0"/>
              <a:t>11/6/2019</a:t>
            </a:fld>
            <a:endParaRPr lang="en-US"/>
          </a:p>
        </p:txBody>
      </p:sp>
      <p:sp>
        <p:nvSpPr>
          <p:cNvPr id="6" name="Footer Placeholder 5">
            <a:extLst>
              <a:ext uri="{FF2B5EF4-FFF2-40B4-BE49-F238E27FC236}">
                <a16:creationId xmlns:a16="http://schemas.microsoft.com/office/drawing/2014/main" id="{F8908FC8-7BD6-42AD-9AA7-79B69990E5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571790-DAD3-41F2-A4F1-D87898903004}"/>
              </a:ext>
            </a:extLst>
          </p:cNvPr>
          <p:cNvSpPr>
            <a:spLocks noGrp="1"/>
          </p:cNvSpPr>
          <p:nvPr>
            <p:ph type="sldNum" sz="quarter" idx="12"/>
          </p:nvPr>
        </p:nvSpPr>
        <p:spPr/>
        <p:txBody>
          <a:bodyPr/>
          <a:lstStyle/>
          <a:p>
            <a:fld id="{7B0312E3-4AFE-4CC9-8364-DAE4A848CF22}" type="slidenum">
              <a:rPr lang="en-US" smtClean="0"/>
              <a:t>‹#›</a:t>
            </a:fld>
            <a:endParaRPr lang="en-US"/>
          </a:p>
        </p:txBody>
      </p:sp>
    </p:spTree>
    <p:extLst>
      <p:ext uri="{BB962C8B-B14F-4D97-AF65-F5344CB8AC3E}">
        <p14:creationId xmlns:p14="http://schemas.microsoft.com/office/powerpoint/2010/main" val="1755382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64169-C12F-44AB-9548-EF1DA01DC5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2D3FDF-E7ED-4EB1-91DB-8A77507FE2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AA3DCB-D16E-47E6-BF6C-4D33BEBA98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FA78A58-EB62-4A47-8494-BEBB7F59BFEE}"/>
              </a:ext>
            </a:extLst>
          </p:cNvPr>
          <p:cNvSpPr>
            <a:spLocks noGrp="1"/>
          </p:cNvSpPr>
          <p:nvPr>
            <p:ph type="dt" sz="half" idx="10"/>
          </p:nvPr>
        </p:nvSpPr>
        <p:spPr/>
        <p:txBody>
          <a:bodyPr/>
          <a:lstStyle/>
          <a:p>
            <a:fld id="{59BA3AC9-899E-4E86-B73B-E4E85A6A1AAB}" type="datetimeFigureOut">
              <a:rPr lang="en-US" smtClean="0"/>
              <a:t>11/6/2019</a:t>
            </a:fld>
            <a:endParaRPr lang="en-US"/>
          </a:p>
        </p:txBody>
      </p:sp>
      <p:sp>
        <p:nvSpPr>
          <p:cNvPr id="6" name="Footer Placeholder 5">
            <a:extLst>
              <a:ext uri="{FF2B5EF4-FFF2-40B4-BE49-F238E27FC236}">
                <a16:creationId xmlns:a16="http://schemas.microsoft.com/office/drawing/2014/main" id="{20B7654D-3E66-4DE0-97DF-94FEE49AA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9A97DC-E748-41DF-A950-6D840C8E669D}"/>
              </a:ext>
            </a:extLst>
          </p:cNvPr>
          <p:cNvSpPr>
            <a:spLocks noGrp="1"/>
          </p:cNvSpPr>
          <p:nvPr>
            <p:ph type="sldNum" sz="quarter" idx="12"/>
          </p:nvPr>
        </p:nvSpPr>
        <p:spPr/>
        <p:txBody>
          <a:bodyPr/>
          <a:lstStyle/>
          <a:p>
            <a:fld id="{7B0312E3-4AFE-4CC9-8364-DAE4A848CF22}" type="slidenum">
              <a:rPr lang="en-US" smtClean="0"/>
              <a:t>‹#›</a:t>
            </a:fld>
            <a:endParaRPr lang="en-US"/>
          </a:p>
        </p:txBody>
      </p:sp>
    </p:spTree>
    <p:extLst>
      <p:ext uri="{BB962C8B-B14F-4D97-AF65-F5344CB8AC3E}">
        <p14:creationId xmlns:p14="http://schemas.microsoft.com/office/powerpoint/2010/main" val="830769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image" Target="../media/image1.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A04D68-47CB-406D-AB1E-DE30221651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0988D2-F325-4F66-98BF-3C84AB403A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C0D9B0-6FD5-4B80-93C8-560B0B84F5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BA3AC9-899E-4E86-B73B-E4E85A6A1AAB}" type="datetimeFigureOut">
              <a:rPr lang="en-US" smtClean="0"/>
              <a:t>11/6/2019</a:t>
            </a:fld>
            <a:endParaRPr lang="en-US"/>
          </a:p>
        </p:txBody>
      </p:sp>
      <p:sp>
        <p:nvSpPr>
          <p:cNvPr id="5" name="Footer Placeholder 4">
            <a:extLst>
              <a:ext uri="{FF2B5EF4-FFF2-40B4-BE49-F238E27FC236}">
                <a16:creationId xmlns:a16="http://schemas.microsoft.com/office/drawing/2014/main" id="{ECFE4CF7-5067-4E5A-BD97-CF3F62090B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97099F-22B5-470A-9CDF-9BB6BC7796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0312E3-4AFE-4CC9-8364-DAE4A848CF22}" type="slidenum">
              <a:rPr lang="en-US" smtClean="0"/>
              <a:t>‹#›</a:t>
            </a:fld>
            <a:endParaRPr lang="en-US"/>
          </a:p>
        </p:txBody>
      </p:sp>
    </p:spTree>
    <p:extLst>
      <p:ext uri="{BB962C8B-B14F-4D97-AF65-F5344CB8AC3E}">
        <p14:creationId xmlns:p14="http://schemas.microsoft.com/office/powerpoint/2010/main" val="3228622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6"/>
            <a:ext cx="28448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61"/>
            <a:fld id="{9B68972B-EFFD-4FA8-A41C-6268B416C27D}" type="datetime1">
              <a:rPr lang="en-US" smtClean="0">
                <a:solidFill>
                  <a:prstClr val="black">
                    <a:tint val="75000"/>
                  </a:prstClr>
                </a:solidFill>
              </a:rPr>
              <a:pPr defTabSz="514361"/>
              <a:t>11/6/2019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6"/>
            <a:ext cx="38608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61"/>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6"/>
            <a:ext cx="2844800"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61"/>
            <a:fld id="{011EA07C-EE9C-40C2-ADB5-5ED734F62BC1}" type="slidenum">
              <a:rPr lang="en-US" smtClean="0">
                <a:solidFill>
                  <a:prstClr val="black">
                    <a:tint val="75000"/>
                  </a:prstClr>
                </a:solidFill>
              </a:rPr>
              <a:pPr defTabSz="514361"/>
              <a:t>‹#›</a:t>
            </a:fld>
            <a:endParaRPr lang="en-US" dirty="0">
              <a:solidFill>
                <a:prstClr val="black">
                  <a:tint val="75000"/>
                </a:prstClr>
              </a:solidFill>
            </a:endParaRPr>
          </a:p>
        </p:txBody>
      </p:sp>
    </p:spTree>
    <p:extLst>
      <p:ext uri="{BB962C8B-B14F-4D97-AF65-F5344CB8AC3E}">
        <p14:creationId xmlns:p14="http://schemas.microsoft.com/office/powerpoint/2010/main" val="1033145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ctr" defTabSz="514361" rtl="0" eaLnBrk="1" latinLnBrk="0" hangingPunct="1">
        <a:spcBef>
          <a:spcPct val="0"/>
        </a:spcBef>
        <a:buNone/>
        <a:defRPr sz="2475" kern="1200">
          <a:solidFill>
            <a:schemeClr val="tx1"/>
          </a:solidFill>
          <a:latin typeface="+mj-lt"/>
          <a:ea typeface="+mj-ea"/>
          <a:cs typeface="+mj-cs"/>
        </a:defRPr>
      </a:lvl1pPr>
    </p:titleStyle>
    <p:bodyStyle>
      <a:lvl1pPr marL="192885" indent="-192885" algn="l" defTabSz="514361"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18" indent="-160738" algn="l" defTabSz="514361"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50" indent="-128591" algn="l" defTabSz="514361"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31" indent="-128591" algn="l" defTabSz="514361"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311" indent="-128591" algn="l" defTabSz="514361"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91" indent="-128591" algn="l" defTabSz="514361"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71" indent="-128591" algn="l" defTabSz="514361"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52" indent="-128591" algn="l" defTabSz="514361"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6032" indent="-128591" algn="l" defTabSz="514361"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61" rtl="0" eaLnBrk="1" latinLnBrk="0" hangingPunct="1">
        <a:defRPr sz="1013" kern="1200">
          <a:solidFill>
            <a:schemeClr val="tx1"/>
          </a:solidFill>
          <a:latin typeface="+mn-lt"/>
          <a:ea typeface="+mn-ea"/>
          <a:cs typeface="+mn-cs"/>
        </a:defRPr>
      </a:lvl1pPr>
      <a:lvl2pPr marL="257180" algn="l" defTabSz="514361" rtl="0" eaLnBrk="1" latinLnBrk="0" hangingPunct="1">
        <a:defRPr sz="1013" kern="1200">
          <a:solidFill>
            <a:schemeClr val="tx1"/>
          </a:solidFill>
          <a:latin typeface="+mn-lt"/>
          <a:ea typeface="+mn-ea"/>
          <a:cs typeface="+mn-cs"/>
        </a:defRPr>
      </a:lvl2pPr>
      <a:lvl3pPr marL="514361" algn="l" defTabSz="514361" rtl="0" eaLnBrk="1" latinLnBrk="0" hangingPunct="1">
        <a:defRPr sz="1013" kern="1200">
          <a:solidFill>
            <a:schemeClr val="tx1"/>
          </a:solidFill>
          <a:latin typeface="+mn-lt"/>
          <a:ea typeface="+mn-ea"/>
          <a:cs typeface="+mn-cs"/>
        </a:defRPr>
      </a:lvl3pPr>
      <a:lvl4pPr marL="771540" algn="l" defTabSz="514361" rtl="0" eaLnBrk="1" latinLnBrk="0" hangingPunct="1">
        <a:defRPr sz="1013" kern="1200">
          <a:solidFill>
            <a:schemeClr val="tx1"/>
          </a:solidFill>
          <a:latin typeface="+mn-lt"/>
          <a:ea typeface="+mn-ea"/>
          <a:cs typeface="+mn-cs"/>
        </a:defRPr>
      </a:lvl4pPr>
      <a:lvl5pPr marL="1028721" algn="l" defTabSz="514361" rtl="0" eaLnBrk="1" latinLnBrk="0" hangingPunct="1">
        <a:defRPr sz="1013" kern="1200">
          <a:solidFill>
            <a:schemeClr val="tx1"/>
          </a:solidFill>
          <a:latin typeface="+mn-lt"/>
          <a:ea typeface="+mn-ea"/>
          <a:cs typeface="+mn-cs"/>
        </a:defRPr>
      </a:lvl5pPr>
      <a:lvl6pPr marL="1285901" algn="l" defTabSz="514361" rtl="0" eaLnBrk="1" latinLnBrk="0" hangingPunct="1">
        <a:defRPr sz="1013" kern="1200">
          <a:solidFill>
            <a:schemeClr val="tx1"/>
          </a:solidFill>
          <a:latin typeface="+mn-lt"/>
          <a:ea typeface="+mn-ea"/>
          <a:cs typeface="+mn-cs"/>
        </a:defRPr>
      </a:lvl6pPr>
      <a:lvl7pPr marL="1543081" algn="l" defTabSz="514361" rtl="0" eaLnBrk="1" latinLnBrk="0" hangingPunct="1">
        <a:defRPr sz="1013" kern="1200">
          <a:solidFill>
            <a:schemeClr val="tx1"/>
          </a:solidFill>
          <a:latin typeface="+mn-lt"/>
          <a:ea typeface="+mn-ea"/>
          <a:cs typeface="+mn-cs"/>
        </a:defRPr>
      </a:lvl7pPr>
      <a:lvl8pPr marL="1800261" algn="l" defTabSz="514361" rtl="0" eaLnBrk="1" latinLnBrk="0" hangingPunct="1">
        <a:defRPr sz="1013" kern="1200">
          <a:solidFill>
            <a:schemeClr val="tx1"/>
          </a:solidFill>
          <a:latin typeface="+mn-lt"/>
          <a:ea typeface="+mn-ea"/>
          <a:cs typeface="+mn-cs"/>
        </a:defRPr>
      </a:lvl8pPr>
      <a:lvl9pPr marL="2057441" algn="l" defTabSz="514361"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B3793C-2751-4AAA-92A5-59646CB295C5}" type="datetime1">
              <a:rPr lang="en-US" smtClean="0"/>
              <a:t>11/6/2019</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59C32F-42EA-4E7F-9C97-58EA9CC87354}" type="slidenum">
              <a:rPr lang="en-GB" smtClean="0"/>
              <a:t>‹#›</a:t>
            </a:fld>
            <a:endParaRPr lang="en-GB"/>
          </a:p>
        </p:txBody>
      </p:sp>
    </p:spTree>
    <p:extLst>
      <p:ext uri="{BB962C8B-B14F-4D97-AF65-F5344CB8AC3E}">
        <p14:creationId xmlns:p14="http://schemas.microsoft.com/office/powerpoint/2010/main" val="3719690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5">
            <a:alphaModFix/>
          </a:blip>
          <a:srcRect/>
          <a:stretch/>
        </p:blipFill>
        <p:spPr>
          <a:xfrm>
            <a:off x="2118" y="1589"/>
            <a:ext cx="2116" cy="1587"/>
          </a:xfrm>
          <a:prstGeom prst="rect">
            <a:avLst/>
          </a:prstGeom>
          <a:noFill/>
          <a:ln>
            <a:noFill/>
          </a:ln>
        </p:spPr>
      </p:pic>
      <p:sp>
        <p:nvSpPr>
          <p:cNvPr id="11" name="Google Shape;11;p1"/>
          <p:cNvSpPr txBox="1">
            <a:spLocks noGrp="1"/>
          </p:cNvSpPr>
          <p:nvPr>
            <p:ph type="body" idx="1"/>
          </p:nvPr>
        </p:nvSpPr>
        <p:spPr>
          <a:xfrm>
            <a:off x="508000" y="1219201"/>
            <a:ext cx="10972800" cy="4525963"/>
          </a:xfrm>
          <a:prstGeom prst="rect">
            <a:avLst/>
          </a:prstGeom>
          <a:noFill/>
          <a:ln>
            <a:noFill/>
          </a:ln>
        </p:spPr>
        <p:txBody>
          <a:bodyPr spcFirstLastPara="1" wrap="square" lIns="91425" tIns="45700" rIns="91425" bIns="45700" anchor="t" anchorCtr="0"/>
          <a:lstStyle>
            <a:lvl1pPr marL="457200" marR="0" lvl="0"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title"/>
          </p:nvPr>
        </p:nvSpPr>
        <p:spPr>
          <a:xfrm>
            <a:off x="508000" y="0"/>
            <a:ext cx="10590305" cy="762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accent6"/>
              </a:buClr>
              <a:buSzPts val="1800"/>
              <a:buFont typeface="Calibri"/>
              <a:buNone/>
              <a:defRPr sz="1800" b="1" i="0" u="none" strike="noStrike" cap="none">
                <a:solidFill>
                  <a:schemeClr val="accent6"/>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1"/>
          <p:cNvSpPr txBox="1">
            <a:spLocks noGrp="1"/>
          </p:cNvSpPr>
          <p:nvPr>
            <p:ph type="sldNum" idx="12"/>
          </p:nvPr>
        </p:nvSpPr>
        <p:spPr>
          <a:xfrm>
            <a:off x="9245600" y="6523038"/>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000000"/>
                </a:solidFill>
                <a:latin typeface="Calibri"/>
                <a:ea typeface="Calibri"/>
                <a:cs typeface="Calibri"/>
                <a:sym typeface="Calibri"/>
              </a:defRPr>
            </a:lvl1pPr>
            <a:lvl2pPr marL="0" marR="0" lvl="1" indent="0" algn="r" rtl="0">
              <a:spcBef>
                <a:spcPts val="0"/>
              </a:spcBef>
              <a:buNone/>
              <a:defRPr sz="1200" b="0" i="0" u="none" strike="noStrike" cap="none">
                <a:solidFill>
                  <a:srgbClr val="000000"/>
                </a:solidFill>
                <a:latin typeface="Calibri"/>
                <a:ea typeface="Calibri"/>
                <a:cs typeface="Calibri"/>
                <a:sym typeface="Calibri"/>
              </a:defRPr>
            </a:lvl2pPr>
            <a:lvl3pPr marL="0" marR="0" lvl="2" indent="0" algn="r" rtl="0">
              <a:spcBef>
                <a:spcPts val="0"/>
              </a:spcBef>
              <a:buNone/>
              <a:defRPr sz="1200" b="0" i="0" u="none" strike="noStrike" cap="none">
                <a:solidFill>
                  <a:srgbClr val="000000"/>
                </a:solidFill>
                <a:latin typeface="Calibri"/>
                <a:ea typeface="Calibri"/>
                <a:cs typeface="Calibri"/>
                <a:sym typeface="Calibri"/>
              </a:defRPr>
            </a:lvl3pPr>
            <a:lvl4pPr marL="0" marR="0" lvl="3" indent="0" algn="r" rtl="0">
              <a:spcBef>
                <a:spcPts val="0"/>
              </a:spcBef>
              <a:buNone/>
              <a:defRPr sz="1200" b="0" i="0" u="none" strike="noStrike" cap="none">
                <a:solidFill>
                  <a:srgbClr val="000000"/>
                </a:solidFill>
                <a:latin typeface="Calibri"/>
                <a:ea typeface="Calibri"/>
                <a:cs typeface="Calibri"/>
                <a:sym typeface="Calibri"/>
              </a:defRPr>
            </a:lvl4pPr>
            <a:lvl5pPr marL="0" marR="0" lvl="4" indent="0" algn="r" rtl="0">
              <a:spcBef>
                <a:spcPts val="0"/>
              </a:spcBef>
              <a:buNone/>
              <a:defRPr sz="1200" b="0" i="0" u="none" strike="noStrike" cap="none">
                <a:solidFill>
                  <a:srgbClr val="000000"/>
                </a:solidFill>
                <a:latin typeface="Calibri"/>
                <a:ea typeface="Calibri"/>
                <a:cs typeface="Calibri"/>
                <a:sym typeface="Calibri"/>
              </a:defRPr>
            </a:lvl5pPr>
            <a:lvl6pPr marL="0" marR="0" lvl="5" indent="0" algn="r" rtl="0">
              <a:spcBef>
                <a:spcPts val="0"/>
              </a:spcBef>
              <a:buNone/>
              <a:defRPr sz="1200" b="0" i="0" u="none" strike="noStrike" cap="none">
                <a:solidFill>
                  <a:srgbClr val="000000"/>
                </a:solidFill>
                <a:latin typeface="Calibri"/>
                <a:ea typeface="Calibri"/>
                <a:cs typeface="Calibri"/>
                <a:sym typeface="Calibri"/>
              </a:defRPr>
            </a:lvl6pPr>
            <a:lvl7pPr marL="0" marR="0" lvl="6" indent="0" algn="r" rtl="0">
              <a:spcBef>
                <a:spcPts val="0"/>
              </a:spcBef>
              <a:buNone/>
              <a:defRPr sz="1200" b="0" i="0" u="none" strike="noStrike" cap="none">
                <a:solidFill>
                  <a:srgbClr val="000000"/>
                </a:solidFill>
                <a:latin typeface="Calibri"/>
                <a:ea typeface="Calibri"/>
                <a:cs typeface="Calibri"/>
                <a:sym typeface="Calibri"/>
              </a:defRPr>
            </a:lvl7pPr>
            <a:lvl8pPr marL="0" marR="0" lvl="7" indent="0" algn="r" rtl="0">
              <a:spcBef>
                <a:spcPts val="0"/>
              </a:spcBef>
              <a:buNone/>
              <a:defRPr sz="1200" b="0" i="0" u="none" strike="noStrike" cap="none">
                <a:solidFill>
                  <a:srgbClr val="000000"/>
                </a:solidFill>
                <a:latin typeface="Calibri"/>
                <a:ea typeface="Calibri"/>
                <a:cs typeface="Calibri"/>
                <a:sym typeface="Calibri"/>
              </a:defRPr>
            </a:lvl8pPr>
            <a:lvl9pPr marL="0" marR="0" lvl="8" indent="0" algn="r" rtl="0">
              <a:spcBef>
                <a:spcPts val="0"/>
              </a:spcBef>
              <a:buNone/>
              <a:defRPr sz="1200" b="0" i="0" u="none" strike="noStrike" cap="none">
                <a:solidFill>
                  <a:srgbClr val="000000"/>
                </a:solidFill>
                <a:latin typeface="Calibri"/>
                <a:ea typeface="Calibri"/>
                <a:cs typeface="Calibri"/>
                <a:sym typeface="Calibri"/>
              </a:defRPr>
            </a:lvl9pPr>
          </a:lstStyle>
          <a:p>
            <a:fld id="{00000000-1234-1234-1234-123412341234}" type="slidenum">
              <a:rPr lang="en-US" smtClean="0"/>
              <a:pPr/>
              <a:t>‹#›</a:t>
            </a:fld>
            <a:endParaRPr lang="en-US"/>
          </a:p>
        </p:txBody>
      </p:sp>
      <p:sp>
        <p:nvSpPr>
          <p:cNvPr id="14" name="Google Shape;14;p1"/>
          <p:cNvSpPr txBox="1"/>
          <p:nvPr/>
        </p:nvSpPr>
        <p:spPr>
          <a:xfrm>
            <a:off x="8636000" y="6573529"/>
            <a:ext cx="3229187" cy="2616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b="0" i="0" u="none" strike="noStrike" cap="none">
                <a:solidFill>
                  <a:schemeClr val="dk1"/>
                </a:solidFill>
                <a:latin typeface="Calibri"/>
                <a:ea typeface="Calibri"/>
                <a:cs typeface="Calibri"/>
                <a:sym typeface="Calibri"/>
              </a:rPr>
              <a:t>Community Health Roadmap || 2018</a:t>
            </a:r>
            <a:endParaRPr sz="1800"/>
          </a:p>
        </p:txBody>
      </p:sp>
      <p:cxnSp>
        <p:nvCxnSpPr>
          <p:cNvPr id="15" name="Google Shape;15;p1"/>
          <p:cNvCxnSpPr/>
          <p:nvPr/>
        </p:nvCxnSpPr>
        <p:spPr>
          <a:xfrm>
            <a:off x="11646747" y="6615513"/>
            <a:ext cx="0" cy="177642"/>
          </a:xfrm>
          <a:prstGeom prst="straightConnector1">
            <a:avLst/>
          </a:prstGeom>
          <a:noFill/>
          <a:ln w="19050" cap="flat" cmpd="sng">
            <a:solidFill>
              <a:srgbClr val="696969"/>
            </a:solidFill>
            <a:prstDash val="solid"/>
            <a:round/>
            <a:headEnd type="none" w="sm" len="sm"/>
            <a:tailEnd type="none" w="sm" len="sm"/>
          </a:ln>
        </p:spPr>
      </p:cxnSp>
      <p:cxnSp>
        <p:nvCxnSpPr>
          <p:cNvPr id="16" name="Google Shape;16;p1"/>
          <p:cNvCxnSpPr/>
          <p:nvPr/>
        </p:nvCxnSpPr>
        <p:spPr>
          <a:xfrm>
            <a:off x="609600" y="685800"/>
            <a:ext cx="10972800" cy="0"/>
          </a:xfrm>
          <a:prstGeom prst="straightConnector1">
            <a:avLst/>
          </a:prstGeom>
          <a:noFill/>
          <a:ln w="12700" cap="flat" cmpd="sng">
            <a:solidFill>
              <a:schemeClr val="accent6"/>
            </a:solidFill>
            <a:prstDash val="solid"/>
            <a:round/>
            <a:headEnd type="none" w="sm" len="sm"/>
            <a:tailEnd type="none" w="sm" len="sm"/>
          </a:ln>
        </p:spPr>
      </p:cxnSp>
      <p:sp>
        <p:nvSpPr>
          <p:cNvPr id="17" name="Google Shape;17;p1"/>
          <p:cNvSpPr txBox="1"/>
          <p:nvPr/>
        </p:nvSpPr>
        <p:spPr>
          <a:xfrm>
            <a:off x="3784600" y="-34497"/>
            <a:ext cx="4851400"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WORK IN PROGRESS DRAFT – NOT FOR CIRCULATION</a:t>
            </a:r>
            <a:endParaRPr sz="1800"/>
          </a:p>
        </p:txBody>
      </p:sp>
    </p:spTree>
    <p:extLst>
      <p:ext uri="{BB962C8B-B14F-4D97-AF65-F5344CB8AC3E}">
        <p14:creationId xmlns:p14="http://schemas.microsoft.com/office/powerpoint/2010/main" val="2150948117"/>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BEBA8EAE-BF5A-486C-A8C5-ECC9F3942E4B}">
                <a14:imgProps xmlns:a14="http://schemas.microsoft.com/office/drawing/2010/main">
                  <a14:imgLayer r:embed="rId4">
                    <a14:imgEffect>
                      <a14:brightnessContrast bright="-33000"/>
                    </a14:imgEffect>
                  </a14:imgLayer>
                </a14:imgProps>
              </a:ext>
              <a:ext uri="{28A0092B-C50C-407E-A947-70E740481C1C}">
                <a14:useLocalDpi xmlns:a14="http://schemas.microsoft.com/office/drawing/2010/main" val="0"/>
              </a:ext>
            </a:extLst>
          </a:blip>
          <a:srcRect/>
          <a:stretch>
            <a:fillRect/>
          </a:stretch>
        </p:blipFill>
        <p:spPr bwMode="auto">
          <a:xfrm>
            <a:off x="1905001" y="0"/>
            <a:ext cx="10287000" cy="6846589"/>
          </a:xfrm>
          <a:prstGeom prst="rect">
            <a:avLst/>
          </a:prstGeom>
          <a:noFill/>
          <a:ln>
            <a:noFill/>
          </a:ln>
        </p:spPr>
      </p:pic>
      <p:sp>
        <p:nvSpPr>
          <p:cNvPr id="5" name="Rectangle 4"/>
          <p:cNvSpPr/>
          <p:nvPr/>
        </p:nvSpPr>
        <p:spPr>
          <a:xfrm>
            <a:off x="1" y="0"/>
            <a:ext cx="2414588" cy="68465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764" y="742950"/>
            <a:ext cx="7043737" cy="3314937"/>
          </a:xfrm>
          <a:prstGeom prst="rect">
            <a:avLst/>
          </a:prstGeom>
          <a:solidFill>
            <a:srgbClr val="00B0F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1200"/>
              </a:spcAft>
              <a:defRPr/>
            </a:pPr>
            <a:r>
              <a:rPr lang="en-US" sz="2400" dirty="0">
                <a:solidFill>
                  <a:prstClr val="white"/>
                </a:solidFill>
                <a:latin typeface="Arial Black" panose="020B0A04020102020204" pitchFamily="34" charset="0"/>
              </a:rPr>
              <a:t>"Regional experiences implementing Community Health Worker Programs &amp; their impact in advancing the Health Promotion Agenda”</a:t>
            </a:r>
          </a:p>
          <a:p>
            <a:pPr lvl="0">
              <a:spcAft>
                <a:spcPts val="1200"/>
              </a:spcAft>
              <a:defRPr/>
            </a:pPr>
            <a:r>
              <a:rPr kumimoji="0" lang="en-US" sz="2000" b="0" i="1" u="none" strike="noStrike" kern="1200" cap="none" spc="0" normalizeH="0" baseline="0" noProof="0" dirty="0">
                <a:ln>
                  <a:noFill/>
                </a:ln>
                <a:solidFill>
                  <a:prstClr val="white"/>
                </a:solidFill>
                <a:effectLst/>
                <a:uLnTx/>
                <a:uFillTx/>
                <a:latin typeface="Calibri" panose="020F0502020204030204"/>
                <a:ea typeface="+mn-ea"/>
                <a:cs typeface="+mn-cs"/>
              </a:rPr>
              <a:t>Maureen Momanyi-Adudans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Calibri" panose="020F0502020204030204"/>
                <a:ea typeface="+mn-ea"/>
                <a:cs typeface="+mn-cs"/>
              </a:rPr>
              <a:t>Regional Community &amp; Child Health Specialist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Calibri" panose="020F0502020204030204"/>
                <a:ea typeface="+mn-ea"/>
                <a:cs typeface="+mn-cs"/>
              </a:rPr>
              <a:t>Community Health Champion!</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3251" y="5836396"/>
            <a:ext cx="2286200" cy="862929"/>
          </a:xfrm>
          <a:prstGeom prst="rect">
            <a:avLst/>
          </a:prstGeom>
        </p:spPr>
      </p:pic>
    </p:spTree>
    <p:extLst>
      <p:ext uri="{BB962C8B-B14F-4D97-AF65-F5344CB8AC3E}">
        <p14:creationId xmlns:p14="http://schemas.microsoft.com/office/powerpoint/2010/main" val="2661104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6F8D8D0F-455D-4DE7-BF67-4BA1A7F146B6}"/>
              </a:ext>
            </a:extLst>
          </p:cNvPr>
          <p:cNvGraphicFramePr>
            <a:graphicFrameLocks/>
          </p:cNvGraphicFramePr>
          <p:nvPr>
            <p:extLst>
              <p:ext uri="{D42A27DB-BD31-4B8C-83A1-F6EECF244321}">
                <p14:modId xmlns:p14="http://schemas.microsoft.com/office/powerpoint/2010/main" val="2617718083"/>
              </p:ext>
            </p:extLst>
          </p:nvPr>
        </p:nvGraphicFramePr>
        <p:xfrm>
          <a:off x="1117600" y="469900"/>
          <a:ext cx="10129519" cy="5685631"/>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a:extLst>
              <a:ext uri="{FF2B5EF4-FFF2-40B4-BE49-F238E27FC236}">
                <a16:creationId xmlns:a16="http://schemas.microsoft.com/office/drawing/2014/main" id="{52BD3D48-5ADF-4D47-87AE-8F774ABBAB9E}"/>
              </a:ext>
            </a:extLst>
          </p:cNvPr>
          <p:cNvCxnSpPr/>
          <p:nvPr/>
        </p:nvCxnSpPr>
        <p:spPr>
          <a:xfrm>
            <a:off x="1597660" y="2755900"/>
            <a:ext cx="936752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29DD2E9A-AE9C-43A1-ABD2-A29907FCA33B}"/>
              </a:ext>
            </a:extLst>
          </p:cNvPr>
          <p:cNvCxnSpPr>
            <a:cxnSpLocks/>
          </p:cNvCxnSpPr>
          <p:nvPr/>
        </p:nvCxnSpPr>
        <p:spPr>
          <a:xfrm>
            <a:off x="6014720" y="2722880"/>
            <a:ext cx="142240" cy="67564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675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AutoShape 4" descr="Image result for two people icons">
            <a:extLst>
              <a:ext uri="{FF2B5EF4-FFF2-40B4-BE49-F238E27FC236}">
                <a16:creationId xmlns:a16="http://schemas.microsoft.com/office/drawing/2014/main" id="{DBE95054-9B2A-4A6F-882A-3C7444DF641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9E84614-67FD-4B3F-8D84-E740586D0F64}"/>
              </a:ext>
            </a:extLst>
          </p:cNvPr>
          <p:cNvSpPr txBox="1"/>
          <p:nvPr/>
        </p:nvSpPr>
        <p:spPr>
          <a:xfrm>
            <a:off x="266699" y="4137716"/>
            <a:ext cx="7513865" cy="2246769"/>
          </a:xfrm>
          <a:prstGeom prst="rect">
            <a:avLst/>
          </a:prstGeom>
          <a:noFill/>
        </p:spPr>
        <p:txBody>
          <a:bodyPr wrap="square" rtlCol="0">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solidFill>
                <a:effectLst/>
                <a:uLnTx/>
                <a:uFillTx/>
                <a:latin typeface="Aharoni" panose="020B0604020202020204" pitchFamily="2" charset="-79"/>
                <a:ea typeface="+mn-ea"/>
                <a:cs typeface="Aharoni" panose="020B0604020202020204" pitchFamily="2" charset="-79"/>
              </a:rPr>
              <a:t>Emerging lessons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C000"/>
              </a:solidFill>
              <a:effectLst/>
              <a:uLnTx/>
              <a:uFillTx/>
              <a:latin typeface="Aharoni" panose="020B0604020202020204" pitchFamily="2" charset="-79"/>
              <a:ea typeface="+mn-ea"/>
              <a:cs typeface="Aharoni" panose="020B0604020202020204" pitchFamily="2" charset="-79"/>
            </a:endParaRPr>
          </a:p>
        </p:txBody>
      </p:sp>
      <p:pic>
        <p:nvPicPr>
          <p:cNvPr id="10" name="Picture 9">
            <a:extLst>
              <a:ext uri="{FF2B5EF4-FFF2-40B4-BE49-F238E27FC236}">
                <a16:creationId xmlns:a16="http://schemas.microsoft.com/office/drawing/2014/main" id="{B2B5CBBE-6CCD-482B-8651-4E52759B9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6729" y="2590799"/>
            <a:ext cx="4898572" cy="3093835"/>
          </a:xfrm>
          <a:prstGeom prst="rect">
            <a:avLst/>
          </a:prstGeom>
          <a:effectLst>
            <a:softEdge rad="635000"/>
          </a:effectLst>
        </p:spPr>
      </p:pic>
    </p:spTree>
    <p:extLst>
      <p:ext uri="{BB962C8B-B14F-4D97-AF65-F5344CB8AC3E}">
        <p14:creationId xmlns:p14="http://schemas.microsoft.com/office/powerpoint/2010/main" val="864944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ADD6B9-4B8E-4DF1-9BA5-ABDA2E1270B0}"/>
              </a:ext>
            </a:extLst>
          </p:cNvPr>
          <p:cNvPicPr>
            <a:picLocks noChangeAspect="1"/>
          </p:cNvPicPr>
          <p:nvPr/>
        </p:nvPicPr>
        <p:blipFill rotWithShape="1">
          <a:blip r:embed="rId3">
            <a:extLst>
              <a:ext uri="{28A0092B-C50C-407E-A947-70E740481C1C}">
                <a14:useLocalDpi xmlns:a14="http://schemas.microsoft.com/office/drawing/2010/main" val="0"/>
              </a:ext>
            </a:extLst>
          </a:blip>
          <a:srcRect l="5647" t="11294" b="7058"/>
          <a:stretch/>
        </p:blipFill>
        <p:spPr>
          <a:xfrm>
            <a:off x="878415" y="1435100"/>
            <a:ext cx="6790267" cy="4406900"/>
          </a:xfrm>
          <a:prstGeom prst="rect">
            <a:avLst/>
          </a:prstGeom>
        </p:spPr>
      </p:pic>
      <p:pic>
        <p:nvPicPr>
          <p:cNvPr id="5" name="Google Shape;130;p22">
            <a:extLst>
              <a:ext uri="{FF2B5EF4-FFF2-40B4-BE49-F238E27FC236}">
                <a16:creationId xmlns:a16="http://schemas.microsoft.com/office/drawing/2014/main" id="{23903C6D-E0F0-406B-9F67-5CDB2C814CCE}"/>
              </a:ext>
            </a:extLst>
          </p:cNvPr>
          <p:cNvPicPr preferRelativeResize="0"/>
          <p:nvPr/>
        </p:nvPicPr>
        <p:blipFill rotWithShape="1">
          <a:blip r:embed="rId4">
            <a:alphaModFix/>
          </a:blip>
          <a:srcRect l="13154" r="13154"/>
          <a:stretch/>
        </p:blipFill>
        <p:spPr>
          <a:xfrm>
            <a:off x="10496550" y="136771"/>
            <a:ext cx="1562100" cy="752229"/>
          </a:xfrm>
          <a:prstGeom prst="rect">
            <a:avLst/>
          </a:prstGeom>
          <a:noFill/>
          <a:ln>
            <a:noFill/>
          </a:ln>
        </p:spPr>
      </p:pic>
      <p:grpSp>
        <p:nvGrpSpPr>
          <p:cNvPr id="13" name="Group 12">
            <a:extLst>
              <a:ext uri="{FF2B5EF4-FFF2-40B4-BE49-F238E27FC236}">
                <a16:creationId xmlns:a16="http://schemas.microsoft.com/office/drawing/2014/main" id="{C6DFA653-902B-4D27-B068-36E22544F4D2}"/>
              </a:ext>
            </a:extLst>
          </p:cNvPr>
          <p:cNvGrpSpPr/>
          <p:nvPr/>
        </p:nvGrpSpPr>
        <p:grpSpPr>
          <a:xfrm>
            <a:off x="8089900" y="1435100"/>
            <a:ext cx="3725333" cy="830997"/>
            <a:chOff x="8089900" y="1435100"/>
            <a:chExt cx="3725333" cy="830997"/>
          </a:xfrm>
        </p:grpSpPr>
        <p:sp>
          <p:nvSpPr>
            <p:cNvPr id="4" name="TextBox 3">
              <a:extLst>
                <a:ext uri="{FF2B5EF4-FFF2-40B4-BE49-F238E27FC236}">
                  <a16:creationId xmlns:a16="http://schemas.microsoft.com/office/drawing/2014/main" id="{4B2CF1B9-3284-4EE6-BCC1-83B510A409C4}"/>
                </a:ext>
              </a:extLst>
            </p:cNvPr>
            <p:cNvSpPr txBox="1"/>
            <p:nvPr/>
          </p:nvSpPr>
          <p:spPr>
            <a:xfrm>
              <a:off x="8089900" y="1435100"/>
              <a:ext cx="1828800" cy="830997"/>
            </a:xfrm>
            <a:prstGeom prst="rect">
              <a:avLst/>
            </a:prstGeom>
            <a:noFill/>
          </p:spPr>
          <p:txBody>
            <a:bodyPr wrap="square" rtlCol="0">
              <a:spAutoFit/>
            </a:bodyPr>
            <a:lstStyle/>
            <a:p>
              <a:r>
                <a:rPr lang="en-US" sz="4800" dirty="0">
                  <a:solidFill>
                    <a:schemeClr val="accent4"/>
                  </a:solidFill>
                  <a:latin typeface="Arial Black" panose="020B0A04020102020204" pitchFamily="34" charset="0"/>
                </a:rPr>
                <a:t>40K</a:t>
              </a:r>
              <a:endParaRPr lang="en-US" sz="2000" dirty="0">
                <a:solidFill>
                  <a:schemeClr val="accent4"/>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2E21575-520E-4467-A7FA-0CB6CDAB1721}"/>
                </a:ext>
              </a:extLst>
            </p:cNvPr>
            <p:cNvSpPr txBox="1"/>
            <p:nvPr/>
          </p:nvSpPr>
          <p:spPr>
            <a:xfrm>
              <a:off x="9503833" y="1527432"/>
              <a:ext cx="2311400" cy="707886"/>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Health Extension Workers</a:t>
              </a:r>
            </a:p>
          </p:txBody>
        </p:sp>
      </p:grpSp>
      <p:grpSp>
        <p:nvGrpSpPr>
          <p:cNvPr id="12" name="Group 11">
            <a:extLst>
              <a:ext uri="{FF2B5EF4-FFF2-40B4-BE49-F238E27FC236}">
                <a16:creationId xmlns:a16="http://schemas.microsoft.com/office/drawing/2014/main" id="{EF4989EB-D5A5-4CBB-AF91-85CEBB1D7F82}"/>
              </a:ext>
            </a:extLst>
          </p:cNvPr>
          <p:cNvGrpSpPr/>
          <p:nvPr/>
        </p:nvGrpSpPr>
        <p:grpSpPr>
          <a:xfrm>
            <a:off x="8391524" y="2818308"/>
            <a:ext cx="2677583" cy="830997"/>
            <a:chOff x="8278283" y="2692161"/>
            <a:chExt cx="2677583" cy="830997"/>
          </a:xfrm>
        </p:grpSpPr>
        <p:sp>
          <p:nvSpPr>
            <p:cNvPr id="8" name="TextBox 7">
              <a:extLst>
                <a:ext uri="{FF2B5EF4-FFF2-40B4-BE49-F238E27FC236}">
                  <a16:creationId xmlns:a16="http://schemas.microsoft.com/office/drawing/2014/main" id="{87706925-699D-4E9A-8E53-A70268EDFF09}"/>
                </a:ext>
              </a:extLst>
            </p:cNvPr>
            <p:cNvSpPr txBox="1"/>
            <p:nvPr/>
          </p:nvSpPr>
          <p:spPr>
            <a:xfrm>
              <a:off x="8278283" y="2753717"/>
              <a:ext cx="1452033" cy="707886"/>
            </a:xfrm>
            <a:prstGeom prst="rect">
              <a:avLst/>
            </a:prstGeom>
            <a:noFill/>
          </p:spPr>
          <p:txBody>
            <a:bodyPr wrap="square" rtlCol="0">
              <a:spAutoFit/>
            </a:bodyPr>
            <a:lstStyle/>
            <a:p>
              <a:r>
                <a:rPr lang="en-US" sz="4000" dirty="0">
                  <a:solidFill>
                    <a:schemeClr val="accent4">
                      <a:lumMod val="60000"/>
                      <a:lumOff val="40000"/>
                    </a:schemeClr>
                  </a:solidFill>
                  <a:latin typeface="Arial Black" panose="020B0A04020102020204" pitchFamily="34" charset="0"/>
                </a:rPr>
                <a:t>17K</a:t>
              </a:r>
              <a:endParaRPr lang="en-US" sz="1600" dirty="0">
                <a:solidFill>
                  <a:schemeClr val="accent4">
                    <a:lumMod val="60000"/>
                    <a:lumOff val="40000"/>
                  </a:schemeClr>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028EA64-FEE6-428C-96E9-FE303014A6AA}"/>
                </a:ext>
              </a:extLst>
            </p:cNvPr>
            <p:cNvSpPr txBox="1"/>
            <p:nvPr/>
          </p:nvSpPr>
          <p:spPr>
            <a:xfrm>
              <a:off x="9503833" y="2692161"/>
              <a:ext cx="1452033" cy="830997"/>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Health Posts</a:t>
              </a:r>
            </a:p>
          </p:txBody>
        </p:sp>
      </p:grpSp>
      <p:grpSp>
        <p:nvGrpSpPr>
          <p:cNvPr id="14" name="Group 13">
            <a:extLst>
              <a:ext uri="{FF2B5EF4-FFF2-40B4-BE49-F238E27FC236}">
                <a16:creationId xmlns:a16="http://schemas.microsoft.com/office/drawing/2014/main" id="{457F7EEC-0120-4FD0-B4FB-AE15F58EE5E5}"/>
              </a:ext>
            </a:extLst>
          </p:cNvPr>
          <p:cNvGrpSpPr/>
          <p:nvPr/>
        </p:nvGrpSpPr>
        <p:grpSpPr>
          <a:xfrm>
            <a:off x="8661398" y="4201517"/>
            <a:ext cx="2819402" cy="707886"/>
            <a:chOff x="8661398" y="4201517"/>
            <a:chExt cx="2819402" cy="707886"/>
          </a:xfrm>
        </p:grpSpPr>
        <p:sp>
          <p:nvSpPr>
            <p:cNvPr id="10" name="TextBox 9">
              <a:extLst>
                <a:ext uri="{FF2B5EF4-FFF2-40B4-BE49-F238E27FC236}">
                  <a16:creationId xmlns:a16="http://schemas.microsoft.com/office/drawing/2014/main" id="{F7490FF3-1B96-42E0-A456-A2A767D3FC24}"/>
                </a:ext>
              </a:extLst>
            </p:cNvPr>
            <p:cNvSpPr txBox="1"/>
            <p:nvPr/>
          </p:nvSpPr>
          <p:spPr>
            <a:xfrm>
              <a:off x="8661398" y="4201517"/>
              <a:ext cx="1068918" cy="707886"/>
            </a:xfrm>
            <a:prstGeom prst="rect">
              <a:avLst/>
            </a:prstGeom>
            <a:noFill/>
          </p:spPr>
          <p:txBody>
            <a:bodyPr wrap="square" rtlCol="0">
              <a:spAutoFit/>
            </a:bodyPr>
            <a:lstStyle/>
            <a:p>
              <a:r>
                <a:rPr lang="en-US" sz="4000" dirty="0">
                  <a:solidFill>
                    <a:schemeClr val="accent4">
                      <a:lumMod val="20000"/>
                      <a:lumOff val="80000"/>
                    </a:schemeClr>
                  </a:solidFill>
                  <a:latin typeface="Arial Black" panose="020B0A04020102020204" pitchFamily="34" charset="0"/>
                </a:rPr>
                <a:t>18</a:t>
              </a:r>
              <a:endParaRPr lang="en-US" sz="1600" dirty="0">
                <a:solidFill>
                  <a:schemeClr val="accent4">
                    <a:lumMod val="20000"/>
                    <a:lumOff val="8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3684244-39EB-40CB-A735-3CC43DB7D076}"/>
                </a:ext>
              </a:extLst>
            </p:cNvPr>
            <p:cNvSpPr txBox="1"/>
            <p:nvPr/>
          </p:nvSpPr>
          <p:spPr>
            <a:xfrm>
              <a:off x="9503833" y="4201517"/>
              <a:ext cx="1976967" cy="707886"/>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Service Packages</a:t>
              </a:r>
            </a:p>
          </p:txBody>
        </p:sp>
      </p:grpSp>
      <p:sp>
        <p:nvSpPr>
          <p:cNvPr id="15" name="Rectangle 14">
            <a:extLst>
              <a:ext uri="{FF2B5EF4-FFF2-40B4-BE49-F238E27FC236}">
                <a16:creationId xmlns:a16="http://schemas.microsoft.com/office/drawing/2014/main" id="{627FBD94-26BC-417E-BC29-77DFE80EEC31}"/>
              </a:ext>
            </a:extLst>
          </p:cNvPr>
          <p:cNvSpPr/>
          <p:nvPr/>
        </p:nvSpPr>
        <p:spPr>
          <a:xfrm>
            <a:off x="774980" y="427335"/>
            <a:ext cx="7985969" cy="523220"/>
          </a:xfrm>
          <a:prstGeom prst="rect">
            <a:avLst/>
          </a:prstGeom>
        </p:spPr>
        <p:txBody>
          <a:bodyPr wrap="none">
            <a:spAutoFit/>
          </a:bodyPr>
          <a:lstStyle/>
          <a:p>
            <a:pPr lvl="0">
              <a:spcBef>
                <a:spcPts val="1800"/>
              </a:spcBef>
              <a:spcAft>
                <a:spcPts val="1800"/>
              </a:spcAft>
            </a:pPr>
            <a:r>
              <a:rPr lang="en-US" sz="2800" dirty="0">
                <a:solidFill>
                  <a:srgbClr val="00B0F0"/>
                </a:solidFill>
                <a:latin typeface="Arial Black" panose="020B0A04020102020204" pitchFamily="34" charset="0"/>
              </a:rPr>
              <a:t>Ethiopia’s Health Extension </a:t>
            </a:r>
            <a:r>
              <a:rPr lang="en-US" sz="2800" dirty="0" err="1">
                <a:solidFill>
                  <a:srgbClr val="00B0F0"/>
                </a:solidFill>
                <a:latin typeface="Arial Black" panose="020B0A04020102020204" pitchFamily="34" charset="0"/>
              </a:rPr>
              <a:t>Programme</a:t>
            </a:r>
            <a:endParaRPr lang="en-US" sz="2800" dirty="0">
              <a:solidFill>
                <a:srgbClr val="00B0F0"/>
              </a:solidFill>
              <a:latin typeface="Arial Black" panose="020B0A04020102020204" pitchFamily="34" charset="0"/>
            </a:endParaRPr>
          </a:p>
        </p:txBody>
      </p:sp>
    </p:spTree>
    <p:extLst>
      <p:ext uri="{BB962C8B-B14F-4D97-AF65-F5344CB8AC3E}">
        <p14:creationId xmlns:p14="http://schemas.microsoft.com/office/powerpoint/2010/main" val="161661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02DBE6-DAE1-4AE4-B8FB-2AB523C04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01" y="1244600"/>
            <a:ext cx="6350000" cy="4762500"/>
          </a:xfrm>
          <a:prstGeom prst="rect">
            <a:avLst/>
          </a:prstGeom>
        </p:spPr>
      </p:pic>
      <p:sp>
        <p:nvSpPr>
          <p:cNvPr id="4" name="TextBox 3">
            <a:extLst>
              <a:ext uri="{FF2B5EF4-FFF2-40B4-BE49-F238E27FC236}">
                <a16:creationId xmlns:a16="http://schemas.microsoft.com/office/drawing/2014/main" id="{E235909B-D557-45EE-85AE-3E3712B3F34D}"/>
              </a:ext>
            </a:extLst>
          </p:cNvPr>
          <p:cNvSpPr txBox="1"/>
          <p:nvPr/>
        </p:nvSpPr>
        <p:spPr>
          <a:xfrm>
            <a:off x="6959600" y="609600"/>
            <a:ext cx="4927600" cy="4078039"/>
          </a:xfrm>
          <a:prstGeom prst="rect">
            <a:avLst/>
          </a:prstGeom>
          <a:noFill/>
        </p:spPr>
        <p:txBody>
          <a:bodyPr wrap="square" rtlCol="0">
            <a:spAutoFit/>
          </a:bodyPr>
          <a:lstStyle/>
          <a:p>
            <a:pPr>
              <a:spcBef>
                <a:spcPts val="1800"/>
              </a:spcBef>
              <a:spcAft>
                <a:spcPts val="1800"/>
              </a:spcAft>
            </a:pPr>
            <a:r>
              <a:rPr lang="en-US" sz="2400" dirty="0">
                <a:solidFill>
                  <a:srgbClr val="00B0F0"/>
                </a:solidFill>
                <a:latin typeface="Arial Black" panose="020B0A04020102020204" pitchFamily="34" charset="0"/>
              </a:rPr>
              <a:t>Expanded service packages</a:t>
            </a:r>
          </a:p>
          <a:p>
            <a:pPr lvl="1"/>
            <a:r>
              <a:rPr lang="en-US" sz="2400" dirty="0">
                <a:solidFill>
                  <a:schemeClr val="accent4"/>
                </a:solidFill>
                <a:latin typeface="Arial Black" panose="020B0A04020102020204" pitchFamily="34" charset="0"/>
                <a:cs typeface="Arial" panose="020B0604020202020204" pitchFamily="34" charset="0"/>
              </a:rPr>
              <a:t>Comprehensive service </a:t>
            </a:r>
            <a:r>
              <a:rPr lang="en-US" sz="2400" dirty="0">
                <a:solidFill>
                  <a:schemeClr val="accent4"/>
                </a:solidFill>
                <a:latin typeface="Arial" panose="020B0604020202020204" pitchFamily="34" charset="0"/>
                <a:cs typeface="Arial" panose="020B0604020202020204" pitchFamily="34" charset="0"/>
              </a:rPr>
              <a:t>packages increase </a:t>
            </a:r>
            <a:r>
              <a:rPr lang="en-US" sz="2400" dirty="0">
                <a:solidFill>
                  <a:schemeClr val="accent4"/>
                </a:solidFill>
                <a:latin typeface="Arial Black" panose="020B0A04020102020204" pitchFamily="34" charset="0"/>
                <a:cs typeface="Arial" panose="020B0604020202020204" pitchFamily="34" charset="0"/>
              </a:rPr>
              <a:t>acceptability &amp; uptake</a:t>
            </a:r>
          </a:p>
          <a:p>
            <a:pPr lvl="1"/>
            <a:endParaRPr lang="en-US" sz="2000" dirty="0">
              <a:solidFill>
                <a:schemeClr val="accent4"/>
              </a:solidFill>
              <a:latin typeface="Arial Black" panose="020B0A04020102020204" pitchFamily="34" charset="0"/>
              <a:cs typeface="Arial" panose="020B0604020202020204" pitchFamily="34" charset="0"/>
            </a:endParaRPr>
          </a:p>
          <a:p>
            <a:pPr lvl="1"/>
            <a:endParaRPr lang="en-US" sz="2000" dirty="0">
              <a:solidFill>
                <a:schemeClr val="accent4"/>
              </a:solidFill>
              <a:latin typeface="Arial Black" panose="020B0A04020102020204" pitchFamily="34" charset="0"/>
              <a:cs typeface="Arial" panose="020B0604020202020204" pitchFamily="34" charset="0"/>
            </a:endParaRPr>
          </a:p>
          <a:p>
            <a:pPr lvl="1" algn="ctr"/>
            <a:r>
              <a:rPr lang="en-US" sz="2400" dirty="0">
                <a:solidFill>
                  <a:schemeClr val="accent4"/>
                </a:solidFill>
                <a:latin typeface="Arial Black" panose="020B0A04020102020204" pitchFamily="34" charset="0"/>
                <a:cs typeface="Arial" panose="020B0604020202020204" pitchFamily="34" charset="0"/>
              </a:rPr>
              <a:t>Communicable</a:t>
            </a:r>
            <a:r>
              <a:rPr lang="en-US" sz="2000" dirty="0">
                <a:solidFill>
                  <a:schemeClr val="accent4"/>
                </a:solidFill>
                <a:latin typeface="Arial Black" panose="020B0A04020102020204" pitchFamily="34" charset="0"/>
                <a:cs typeface="Arial" panose="020B0604020202020204" pitchFamily="34" charset="0"/>
              </a:rPr>
              <a:t> </a:t>
            </a:r>
          </a:p>
          <a:p>
            <a:pPr lvl="1" algn="ctr"/>
            <a:r>
              <a:rPr lang="en-US" sz="2800" dirty="0">
                <a:solidFill>
                  <a:schemeClr val="accent4"/>
                </a:solidFill>
                <a:latin typeface="Arial Black" panose="020B0A04020102020204" pitchFamily="34" charset="0"/>
                <a:cs typeface="Arial" panose="020B0604020202020204" pitchFamily="34" charset="0"/>
              </a:rPr>
              <a:t>+</a:t>
            </a:r>
          </a:p>
          <a:p>
            <a:pPr lvl="1" algn="ctr"/>
            <a:r>
              <a:rPr lang="en-US" sz="2800" dirty="0">
                <a:solidFill>
                  <a:schemeClr val="accent4"/>
                </a:solidFill>
                <a:latin typeface="Arial Black" panose="020B0A04020102020204" pitchFamily="34" charset="0"/>
                <a:cs typeface="Arial" panose="020B0604020202020204" pitchFamily="34" charset="0"/>
              </a:rPr>
              <a:t>Non communicable</a:t>
            </a:r>
          </a:p>
          <a:p>
            <a:pPr lvl="1" algn="ctr"/>
            <a:endParaRPr lang="en-US" sz="2800" dirty="0">
              <a:solidFill>
                <a:schemeClr val="accent4"/>
              </a:solidFill>
              <a:latin typeface="Arial Black" panose="020B0A040201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A7E82BA-E22B-46CA-A321-0B444B984559}"/>
              </a:ext>
            </a:extLst>
          </p:cNvPr>
          <p:cNvSpPr/>
          <p:nvPr/>
        </p:nvSpPr>
        <p:spPr>
          <a:xfrm>
            <a:off x="7566790" y="4909374"/>
            <a:ext cx="4320410" cy="1455014"/>
          </a:xfrm>
          <a:prstGeom prst="rect">
            <a:avLst/>
          </a:prstGeom>
        </p:spPr>
        <p:txBody>
          <a:bodyPr wrap="square">
            <a:spAutoFit/>
          </a:bodyPr>
          <a:lstStyle/>
          <a:p>
            <a:pPr>
              <a:lnSpc>
                <a:spcPct val="200000"/>
              </a:lnSpc>
            </a:pPr>
            <a:r>
              <a:rPr lang="en-US" sz="2400" i="1" dirty="0">
                <a:solidFill>
                  <a:schemeClr val="bg1"/>
                </a:solidFill>
                <a:latin typeface="Arial" panose="020B0604020202020204" pitchFamily="34" charset="0"/>
                <a:cs typeface="Arial" panose="020B0604020202020204" pitchFamily="34" charset="0"/>
              </a:rPr>
              <a:t>‘…</a:t>
            </a:r>
            <a:r>
              <a:rPr lang="en-US" sz="2400" i="1" dirty="0">
                <a:solidFill>
                  <a:schemeClr val="bg1"/>
                </a:solidFill>
                <a:latin typeface="Arial Black" panose="020B0A04020102020204" pitchFamily="34" charset="0"/>
                <a:cs typeface="Arial" panose="020B0604020202020204" pitchFamily="34" charset="0"/>
              </a:rPr>
              <a:t>Quality of care </a:t>
            </a:r>
            <a:r>
              <a:rPr lang="en-US" sz="2400" i="1" dirty="0">
                <a:solidFill>
                  <a:schemeClr val="bg1"/>
                </a:solidFill>
                <a:latin typeface="Arial" panose="020B0604020202020204" pitchFamily="34" charset="0"/>
                <a:cs typeface="Arial" panose="020B0604020202020204" pitchFamily="34" charset="0"/>
              </a:rPr>
              <a:t>must remain paramount…’</a:t>
            </a:r>
          </a:p>
        </p:txBody>
      </p:sp>
      <p:pic>
        <p:nvPicPr>
          <p:cNvPr id="6" name="Google Shape;130;p22">
            <a:extLst>
              <a:ext uri="{FF2B5EF4-FFF2-40B4-BE49-F238E27FC236}">
                <a16:creationId xmlns:a16="http://schemas.microsoft.com/office/drawing/2014/main" id="{BA445C3F-E7B8-474C-ABC3-5596464C024E}"/>
              </a:ext>
            </a:extLst>
          </p:cNvPr>
          <p:cNvPicPr preferRelativeResize="0"/>
          <p:nvPr/>
        </p:nvPicPr>
        <p:blipFill rotWithShape="1">
          <a:blip r:embed="rId4">
            <a:alphaModFix/>
          </a:blip>
          <a:srcRect l="13154" r="13154"/>
          <a:stretch/>
        </p:blipFill>
        <p:spPr>
          <a:xfrm>
            <a:off x="133350" y="93562"/>
            <a:ext cx="1562100" cy="752229"/>
          </a:xfrm>
          <a:prstGeom prst="rect">
            <a:avLst/>
          </a:prstGeom>
          <a:noFill/>
          <a:ln>
            <a:noFill/>
          </a:ln>
        </p:spPr>
      </p:pic>
    </p:spTree>
    <p:extLst>
      <p:ext uri="{BB962C8B-B14F-4D97-AF65-F5344CB8AC3E}">
        <p14:creationId xmlns:p14="http://schemas.microsoft.com/office/powerpoint/2010/main" val="1663513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90E8EE-A68C-4311-A4B9-DDBE2D891281}"/>
              </a:ext>
            </a:extLst>
          </p:cNvPr>
          <p:cNvPicPr>
            <a:picLocks noChangeAspect="1"/>
          </p:cNvPicPr>
          <p:nvPr/>
        </p:nvPicPr>
        <p:blipFill rotWithShape="1">
          <a:blip r:embed="rId3">
            <a:extLst>
              <a:ext uri="{28A0092B-C50C-407E-A947-70E740481C1C}">
                <a14:useLocalDpi xmlns:a14="http://schemas.microsoft.com/office/drawing/2010/main" val="0"/>
              </a:ext>
            </a:extLst>
          </a:blip>
          <a:srcRect t="20785" r="-1" b="-1"/>
          <a:stretch/>
        </p:blipFill>
        <p:spPr>
          <a:xfrm>
            <a:off x="5630462" y="3515976"/>
            <a:ext cx="5977466" cy="3138823"/>
          </a:xfrm>
          <a:prstGeom prst="rect">
            <a:avLst/>
          </a:prstGeom>
        </p:spPr>
      </p:pic>
      <p:pic>
        <p:nvPicPr>
          <p:cNvPr id="5" name="Picture 4">
            <a:extLst>
              <a:ext uri="{FF2B5EF4-FFF2-40B4-BE49-F238E27FC236}">
                <a16:creationId xmlns:a16="http://schemas.microsoft.com/office/drawing/2014/main" id="{9958CB4C-F9DB-4479-9892-C1D5438AB0E9}"/>
              </a:ext>
            </a:extLst>
          </p:cNvPr>
          <p:cNvPicPr>
            <a:picLocks noChangeAspect="1"/>
          </p:cNvPicPr>
          <p:nvPr/>
        </p:nvPicPr>
        <p:blipFill rotWithShape="1">
          <a:blip r:embed="rId4">
            <a:extLst>
              <a:ext uri="{28A0092B-C50C-407E-A947-70E740481C1C}">
                <a14:useLocalDpi xmlns:a14="http://schemas.microsoft.com/office/drawing/2010/main" val="0"/>
              </a:ext>
            </a:extLst>
          </a:blip>
          <a:srcRect l="3407" r="-1" b="-1"/>
          <a:stretch/>
        </p:blipFill>
        <p:spPr>
          <a:xfrm>
            <a:off x="643468" y="241299"/>
            <a:ext cx="5977466" cy="3610913"/>
          </a:xfrm>
          <a:custGeom>
            <a:avLst/>
            <a:gdLst>
              <a:gd name="connsiteX0" fmla="*/ 0 w 6082711"/>
              <a:gd name="connsiteY0" fmla="*/ 0 h 3920044"/>
              <a:gd name="connsiteX1" fmla="*/ 6082711 w 6082711"/>
              <a:gd name="connsiteY1" fmla="*/ 0 h 3920044"/>
              <a:gd name="connsiteX2" fmla="*/ 6082711 w 6082711"/>
              <a:gd name="connsiteY2" fmla="*/ 3103225 h 3920044"/>
              <a:gd name="connsiteX3" fmla="*/ 4614930 w 6082711"/>
              <a:gd name="connsiteY3" fmla="*/ 3103225 h 3920044"/>
              <a:gd name="connsiteX4" fmla="*/ 4614930 w 6082711"/>
              <a:gd name="connsiteY4" fmla="*/ 3920044 h 3920044"/>
              <a:gd name="connsiteX5" fmla="*/ 0 w 6082711"/>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18" name="Rectangle 11">
            <a:extLst>
              <a:ext uri="{FF2B5EF4-FFF2-40B4-BE49-F238E27FC236}">
                <a16:creationId xmlns:a16="http://schemas.microsoft.com/office/drawing/2014/main" id="{E97C36FC-DEAA-4DCA-B0AB-7F9357FA4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7045" y="643467"/>
            <a:ext cx="4661488"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3">
            <a:extLst>
              <a:ext uri="{FF2B5EF4-FFF2-40B4-BE49-F238E27FC236}">
                <a16:creationId xmlns:a16="http://schemas.microsoft.com/office/drawing/2014/main" id="{278C38CD-A630-49FF-8417-6792A2B13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F381674-DF5B-4C81-8572-E5C50C0DFB0E}"/>
              </a:ext>
            </a:extLst>
          </p:cNvPr>
          <p:cNvSpPr txBox="1"/>
          <p:nvPr/>
        </p:nvSpPr>
        <p:spPr>
          <a:xfrm>
            <a:off x="6887045" y="113990"/>
            <a:ext cx="4927600" cy="3315010"/>
          </a:xfrm>
          <a:prstGeom prst="rect">
            <a:avLst/>
          </a:prstGeom>
          <a:noFill/>
        </p:spPr>
        <p:txBody>
          <a:bodyPr wrap="square" rtlCol="0">
            <a:spAutoFit/>
          </a:bodyPr>
          <a:lstStyle/>
          <a:p>
            <a:pPr>
              <a:spcBef>
                <a:spcPts val="1800"/>
              </a:spcBef>
              <a:spcAft>
                <a:spcPts val="1800"/>
              </a:spcAft>
            </a:pPr>
            <a:r>
              <a:rPr lang="en-US" sz="2400" dirty="0">
                <a:solidFill>
                  <a:srgbClr val="00B0F0"/>
                </a:solidFill>
                <a:latin typeface="Arial Black" panose="020B0A04020102020204" pitchFamily="34" charset="0"/>
              </a:rPr>
              <a:t>Service delivery modalities</a:t>
            </a:r>
          </a:p>
          <a:p>
            <a:pPr lvl="1"/>
            <a:r>
              <a:rPr lang="en-US" sz="2000" dirty="0">
                <a:solidFill>
                  <a:schemeClr val="accent4"/>
                </a:solidFill>
                <a:latin typeface="Arial Black" panose="020B0A04020102020204" pitchFamily="34" charset="0"/>
                <a:cs typeface="Arial" panose="020B0604020202020204" pitchFamily="34" charset="0"/>
              </a:rPr>
              <a:t>+ </a:t>
            </a:r>
            <a:r>
              <a:rPr lang="en-US" sz="2000" dirty="0">
                <a:solidFill>
                  <a:schemeClr val="accent4"/>
                </a:solidFill>
                <a:latin typeface="Arial" panose="020B0604020202020204" pitchFamily="34" charset="0"/>
                <a:cs typeface="Arial" panose="020B0604020202020204" pitchFamily="34" charset="0"/>
              </a:rPr>
              <a:t>Health posts, HH visits, outreach</a:t>
            </a:r>
          </a:p>
          <a:p>
            <a:pPr lvl="1">
              <a:lnSpc>
                <a:spcPct val="200000"/>
              </a:lnSpc>
            </a:pPr>
            <a:r>
              <a:rPr lang="en-US" sz="2000" dirty="0">
                <a:solidFill>
                  <a:schemeClr val="accent4"/>
                </a:solidFill>
                <a:latin typeface="Arial Black" panose="020B0A04020102020204" pitchFamily="34" charset="0"/>
                <a:cs typeface="Arial" panose="020B0604020202020204" pitchFamily="34" charset="0"/>
              </a:rPr>
              <a:t>+ </a:t>
            </a:r>
            <a:r>
              <a:rPr lang="en-US" sz="2000" dirty="0">
                <a:solidFill>
                  <a:schemeClr val="accent4"/>
                </a:solidFill>
                <a:latin typeface="Arial" panose="020B0604020202020204" pitchFamily="34" charset="0"/>
                <a:cs typeface="Arial" panose="020B0604020202020204" pitchFamily="34" charset="0"/>
              </a:rPr>
              <a:t>Gender dynamics</a:t>
            </a:r>
          </a:p>
          <a:p>
            <a:pPr lvl="1">
              <a:lnSpc>
                <a:spcPct val="200000"/>
              </a:lnSpc>
            </a:pPr>
            <a:r>
              <a:rPr lang="en-US" sz="2000" dirty="0">
                <a:solidFill>
                  <a:schemeClr val="accent4"/>
                </a:solidFill>
                <a:latin typeface="Arial Black" panose="020B0A04020102020204" pitchFamily="34" charset="0"/>
                <a:cs typeface="Arial" panose="020B0604020202020204" pitchFamily="34" charset="0"/>
              </a:rPr>
              <a:t>+</a:t>
            </a:r>
            <a:r>
              <a:rPr lang="en-US" sz="2000" dirty="0">
                <a:solidFill>
                  <a:schemeClr val="accent4"/>
                </a:solidFill>
                <a:latin typeface="Arial" panose="020B0604020202020204" pitchFamily="34" charset="0"/>
                <a:cs typeface="Arial" panose="020B0604020202020204" pitchFamily="34" charset="0"/>
              </a:rPr>
              <a:t> In-country contextualization</a:t>
            </a:r>
          </a:p>
          <a:p>
            <a:pPr lvl="1">
              <a:lnSpc>
                <a:spcPct val="200000"/>
              </a:lnSpc>
            </a:pPr>
            <a:r>
              <a:rPr lang="en-US" sz="2000" b="1" dirty="0">
                <a:solidFill>
                  <a:schemeClr val="accent4"/>
                </a:solidFill>
                <a:latin typeface="Arial" panose="020B0604020202020204" pitchFamily="34" charset="0"/>
                <a:cs typeface="Arial" panose="020B0604020202020204" pitchFamily="34" charset="0"/>
              </a:rPr>
              <a:t>+</a:t>
            </a:r>
            <a:r>
              <a:rPr lang="en-US" sz="2000" dirty="0">
                <a:solidFill>
                  <a:schemeClr val="accent4"/>
                </a:solidFill>
                <a:latin typeface="Arial" panose="020B0604020202020204" pitchFamily="34" charset="0"/>
                <a:cs typeface="Arial" panose="020B0604020202020204" pitchFamily="34" charset="0"/>
              </a:rPr>
              <a:t> Inter-sectoral collaboration</a:t>
            </a:r>
          </a:p>
          <a:p>
            <a:pPr lvl="1">
              <a:lnSpc>
                <a:spcPct val="200000"/>
              </a:lnSpc>
            </a:pPr>
            <a:r>
              <a:rPr lang="en-US" dirty="0">
                <a:solidFill>
                  <a:schemeClr val="accent4"/>
                </a:solidFill>
                <a:latin typeface="Arial" panose="020B0604020202020204" pitchFamily="34" charset="0"/>
                <a:cs typeface="Arial" panose="020B0604020202020204" pitchFamily="34" charset="0"/>
              </a:rPr>
              <a:t> ( - </a:t>
            </a:r>
            <a:r>
              <a:rPr lang="en-US" i="1" dirty="0">
                <a:solidFill>
                  <a:schemeClr val="accent4"/>
                </a:solidFill>
                <a:latin typeface="Arial" panose="020B0604020202020204" pitchFamily="34" charset="0"/>
                <a:cs typeface="Arial" panose="020B0604020202020204" pitchFamily="34" charset="0"/>
              </a:rPr>
              <a:t>Campaign-based approaches</a:t>
            </a:r>
            <a:r>
              <a:rPr lang="en-US" dirty="0">
                <a:solidFill>
                  <a:schemeClr val="accent4"/>
                </a:solidFill>
                <a:latin typeface="Arial" panose="020B0604020202020204" pitchFamily="34" charset="0"/>
                <a:cs typeface="Arial" panose="020B0604020202020204" pitchFamily="34" charset="0"/>
              </a:rPr>
              <a:t>)</a:t>
            </a:r>
          </a:p>
        </p:txBody>
      </p:sp>
      <p:sp>
        <p:nvSpPr>
          <p:cNvPr id="9" name="Rectangle 8">
            <a:extLst>
              <a:ext uri="{FF2B5EF4-FFF2-40B4-BE49-F238E27FC236}">
                <a16:creationId xmlns:a16="http://schemas.microsoft.com/office/drawing/2014/main" id="{12D01562-FFF8-4D84-B944-8C2AC82B394C}"/>
              </a:ext>
            </a:extLst>
          </p:cNvPr>
          <p:cNvSpPr/>
          <p:nvPr/>
        </p:nvSpPr>
        <p:spPr>
          <a:xfrm>
            <a:off x="696090" y="4170560"/>
            <a:ext cx="4881750" cy="1781963"/>
          </a:xfrm>
          <a:prstGeom prst="rect">
            <a:avLst/>
          </a:prstGeom>
        </p:spPr>
        <p:txBody>
          <a:bodyPr wrap="square">
            <a:spAutoFit/>
          </a:bodyPr>
          <a:lstStyle/>
          <a:p>
            <a:pPr>
              <a:lnSpc>
                <a:spcPct val="200000"/>
              </a:lnSpc>
            </a:pPr>
            <a:r>
              <a:rPr lang="en-US" i="1" dirty="0">
                <a:solidFill>
                  <a:schemeClr val="bg1"/>
                </a:solidFill>
                <a:latin typeface="Arial" panose="020B0604020202020204" pitchFamily="34" charset="0"/>
                <a:cs typeface="Arial" panose="020B0604020202020204" pitchFamily="34" charset="0"/>
              </a:rPr>
              <a:t>‘…HPs are </a:t>
            </a:r>
            <a:r>
              <a:rPr lang="en-US" sz="2000" b="1" i="1" dirty="0">
                <a:solidFill>
                  <a:schemeClr val="bg1"/>
                </a:solidFill>
                <a:latin typeface="Arial" panose="020B0604020202020204" pitchFamily="34" charset="0"/>
                <a:cs typeface="Arial" panose="020B0604020202020204" pitchFamily="34" charset="0"/>
              </a:rPr>
              <a:t>physically accessible</a:t>
            </a:r>
            <a:r>
              <a:rPr lang="en-US" i="1" dirty="0">
                <a:solidFill>
                  <a:schemeClr val="bg1"/>
                </a:solidFill>
                <a:latin typeface="Arial" panose="020B0604020202020204" pitchFamily="34" charset="0"/>
                <a:cs typeface="Arial" panose="020B0604020202020204" pitchFamily="34" charset="0"/>
              </a:rPr>
              <a:t>; however, HP accessibility </a:t>
            </a:r>
            <a:r>
              <a:rPr lang="en-US" b="1" i="1" dirty="0">
                <a:solidFill>
                  <a:schemeClr val="bg1"/>
                </a:solidFill>
                <a:latin typeface="Arial" panose="020B0604020202020204" pitchFamily="34" charset="0"/>
                <a:cs typeface="Arial" panose="020B0604020202020204" pitchFamily="34" charset="0"/>
              </a:rPr>
              <a:t>did not </a:t>
            </a:r>
            <a:r>
              <a:rPr lang="en-US" i="1" dirty="0">
                <a:solidFill>
                  <a:schemeClr val="bg1"/>
                </a:solidFill>
                <a:latin typeface="Arial" panose="020B0604020202020204" pitchFamily="34" charset="0"/>
                <a:cs typeface="Arial" panose="020B0604020202020204" pitchFamily="34" charset="0"/>
              </a:rPr>
              <a:t>translate into </a:t>
            </a:r>
            <a:r>
              <a:rPr lang="en-US" sz="2000" b="1" i="1" dirty="0">
                <a:solidFill>
                  <a:schemeClr val="bg1"/>
                </a:solidFill>
                <a:latin typeface="Arial" panose="020B0604020202020204" pitchFamily="34" charset="0"/>
                <a:cs typeface="Arial" panose="020B0604020202020204" pitchFamily="34" charset="0"/>
              </a:rPr>
              <a:t>actual access </a:t>
            </a:r>
            <a:r>
              <a:rPr lang="en-US" i="1" dirty="0">
                <a:solidFill>
                  <a:schemeClr val="bg1"/>
                </a:solidFill>
                <a:latin typeface="Arial" panose="020B0604020202020204" pitchFamily="34" charset="0"/>
                <a:cs typeface="Arial" panose="020B0604020202020204" pitchFamily="34" charset="0"/>
              </a:rPr>
              <a:t>to services…’</a:t>
            </a:r>
          </a:p>
        </p:txBody>
      </p:sp>
      <p:pic>
        <p:nvPicPr>
          <p:cNvPr id="17" name="Google Shape;130;p22">
            <a:extLst>
              <a:ext uri="{FF2B5EF4-FFF2-40B4-BE49-F238E27FC236}">
                <a16:creationId xmlns:a16="http://schemas.microsoft.com/office/drawing/2014/main" id="{F9338617-65C4-4AFB-BC74-521876538C9D}"/>
              </a:ext>
            </a:extLst>
          </p:cNvPr>
          <p:cNvPicPr preferRelativeResize="0"/>
          <p:nvPr/>
        </p:nvPicPr>
        <p:blipFill rotWithShape="1">
          <a:blip r:embed="rId5">
            <a:alphaModFix/>
          </a:blip>
          <a:srcRect l="13154" r="13154"/>
          <a:stretch/>
        </p:blipFill>
        <p:spPr>
          <a:xfrm>
            <a:off x="53893" y="6270871"/>
            <a:ext cx="822407" cy="546787"/>
          </a:xfrm>
          <a:prstGeom prst="rect">
            <a:avLst/>
          </a:prstGeom>
          <a:noFill/>
          <a:ln>
            <a:noFill/>
          </a:ln>
        </p:spPr>
      </p:pic>
    </p:spTree>
    <p:extLst>
      <p:ext uri="{BB962C8B-B14F-4D97-AF65-F5344CB8AC3E}">
        <p14:creationId xmlns:p14="http://schemas.microsoft.com/office/powerpoint/2010/main" val="2612219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9EE498-DAA4-46B0-8385-8EF9F1E5599A}"/>
              </a:ext>
            </a:extLst>
          </p:cNvPr>
          <p:cNvPicPr>
            <a:picLocks noChangeAspect="1"/>
          </p:cNvPicPr>
          <p:nvPr/>
        </p:nvPicPr>
        <p:blipFill rotWithShape="1">
          <a:blip r:embed="rId3">
            <a:extLst>
              <a:ext uri="{28A0092B-C50C-407E-A947-70E740481C1C}">
                <a14:useLocalDpi xmlns:a14="http://schemas.microsoft.com/office/drawing/2010/main" val="0"/>
              </a:ext>
            </a:extLst>
          </a:blip>
          <a:srcRect t="8552" r="-1" b="13288"/>
          <a:stretch/>
        </p:blipFill>
        <p:spPr>
          <a:xfrm>
            <a:off x="5419264" y="3265080"/>
            <a:ext cx="6129269" cy="3364321"/>
          </a:xfrm>
          <a:prstGeom prst="rect">
            <a:avLst/>
          </a:prstGeom>
        </p:spPr>
      </p:pic>
      <p:pic>
        <p:nvPicPr>
          <p:cNvPr id="5" name="Picture 4">
            <a:extLst>
              <a:ext uri="{FF2B5EF4-FFF2-40B4-BE49-F238E27FC236}">
                <a16:creationId xmlns:a16="http://schemas.microsoft.com/office/drawing/2014/main" id="{A92B9E16-B363-40B8-BF18-885D3A8C62A7}"/>
              </a:ext>
            </a:extLst>
          </p:cNvPr>
          <p:cNvPicPr>
            <a:picLocks noChangeAspect="1"/>
          </p:cNvPicPr>
          <p:nvPr/>
        </p:nvPicPr>
        <p:blipFill rotWithShape="1">
          <a:blip r:embed="rId4">
            <a:extLst>
              <a:ext uri="{28A0092B-C50C-407E-A947-70E740481C1C}">
                <a14:useLocalDpi xmlns:a14="http://schemas.microsoft.com/office/drawing/2010/main" val="0"/>
              </a:ext>
            </a:extLst>
          </a:blip>
          <a:srcRect t="14072" r="1" b="1"/>
          <a:stretch/>
        </p:blipFill>
        <p:spPr>
          <a:xfrm>
            <a:off x="643467" y="228599"/>
            <a:ext cx="6082711" cy="3691439"/>
          </a:xfrm>
          <a:custGeom>
            <a:avLst/>
            <a:gdLst>
              <a:gd name="connsiteX0" fmla="*/ 0 w 6082711"/>
              <a:gd name="connsiteY0" fmla="*/ 0 h 3920044"/>
              <a:gd name="connsiteX1" fmla="*/ 6082711 w 6082711"/>
              <a:gd name="connsiteY1" fmla="*/ 0 h 3920044"/>
              <a:gd name="connsiteX2" fmla="*/ 6082711 w 6082711"/>
              <a:gd name="connsiteY2" fmla="*/ 3103225 h 3920044"/>
              <a:gd name="connsiteX3" fmla="*/ 4614930 w 6082711"/>
              <a:gd name="connsiteY3" fmla="*/ 3103225 h 3920044"/>
              <a:gd name="connsiteX4" fmla="*/ 4614930 w 6082711"/>
              <a:gd name="connsiteY4" fmla="*/ 3920044 h 3920044"/>
              <a:gd name="connsiteX5" fmla="*/ 0 w 6082711"/>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10" name="Rectangle 9">
            <a:extLst>
              <a:ext uri="{FF2B5EF4-FFF2-40B4-BE49-F238E27FC236}">
                <a16:creationId xmlns:a16="http://schemas.microsoft.com/office/drawing/2014/main" id="{E97C36FC-DEAA-4DCA-B0AB-7F9357FA4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7045" y="643467"/>
            <a:ext cx="4661488"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78C38CD-A630-49FF-8417-6792A2B13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8C9EA09-CEA9-4AEC-8CCC-DD38534508A0}"/>
              </a:ext>
            </a:extLst>
          </p:cNvPr>
          <p:cNvSpPr txBox="1"/>
          <p:nvPr/>
        </p:nvSpPr>
        <p:spPr>
          <a:xfrm>
            <a:off x="6887045" y="113990"/>
            <a:ext cx="4927600" cy="3367012"/>
          </a:xfrm>
          <a:prstGeom prst="rect">
            <a:avLst/>
          </a:prstGeom>
          <a:noFill/>
        </p:spPr>
        <p:txBody>
          <a:bodyPr wrap="square" rtlCol="0">
            <a:spAutoFit/>
          </a:bodyPr>
          <a:lstStyle/>
          <a:p>
            <a:pPr>
              <a:spcBef>
                <a:spcPts val="1800"/>
              </a:spcBef>
              <a:spcAft>
                <a:spcPts val="1800"/>
              </a:spcAft>
            </a:pPr>
            <a:r>
              <a:rPr lang="en-US" sz="2400" dirty="0">
                <a:solidFill>
                  <a:srgbClr val="00B0F0"/>
                </a:solidFill>
                <a:latin typeface="Arial Black" panose="020B0A04020102020204" pitchFamily="34" charset="0"/>
              </a:rPr>
              <a:t>Community engagement</a:t>
            </a:r>
          </a:p>
          <a:p>
            <a:pPr lvl="1"/>
            <a:r>
              <a:rPr lang="en-US" sz="2000" dirty="0">
                <a:solidFill>
                  <a:schemeClr val="accent4"/>
                </a:solidFill>
                <a:latin typeface="Arial Black" panose="020B0A04020102020204" pitchFamily="34" charset="0"/>
                <a:cs typeface="Arial" panose="020B0604020202020204" pitchFamily="34" charset="0"/>
              </a:rPr>
              <a:t>+ </a:t>
            </a:r>
            <a:r>
              <a:rPr lang="en-US" sz="2000" dirty="0">
                <a:solidFill>
                  <a:schemeClr val="accent4"/>
                </a:solidFill>
                <a:latin typeface="Arial" panose="020B0604020202020204" pitchFamily="34" charset="0"/>
                <a:cs typeface="Arial" panose="020B0604020202020204" pitchFamily="34" charset="0"/>
              </a:rPr>
              <a:t>Model families</a:t>
            </a:r>
          </a:p>
          <a:p>
            <a:pPr lvl="1">
              <a:lnSpc>
                <a:spcPct val="200000"/>
              </a:lnSpc>
            </a:pPr>
            <a:r>
              <a:rPr lang="en-US" sz="2000" dirty="0">
                <a:solidFill>
                  <a:schemeClr val="accent4"/>
                </a:solidFill>
                <a:latin typeface="Arial Black" panose="020B0A04020102020204" pitchFamily="34" charset="0"/>
                <a:cs typeface="Arial" panose="020B0604020202020204" pitchFamily="34" charset="0"/>
              </a:rPr>
              <a:t>+ </a:t>
            </a:r>
            <a:r>
              <a:rPr lang="en-US" sz="2000" dirty="0">
                <a:solidFill>
                  <a:schemeClr val="accent4"/>
                </a:solidFill>
                <a:latin typeface="Arial" panose="020B0604020202020204" pitchFamily="34" charset="0"/>
                <a:cs typeface="Arial" panose="020B0604020202020204" pitchFamily="34" charset="0"/>
              </a:rPr>
              <a:t>Selection criteria for CHWs</a:t>
            </a:r>
          </a:p>
          <a:p>
            <a:pPr lvl="1">
              <a:lnSpc>
                <a:spcPct val="200000"/>
              </a:lnSpc>
            </a:pPr>
            <a:r>
              <a:rPr lang="en-US" sz="2000" dirty="0">
                <a:solidFill>
                  <a:schemeClr val="accent4"/>
                </a:solidFill>
                <a:latin typeface="Arial Black" panose="020B0A04020102020204" pitchFamily="34" charset="0"/>
                <a:cs typeface="Arial" panose="020B0604020202020204" pitchFamily="34" charset="0"/>
              </a:rPr>
              <a:t>+</a:t>
            </a:r>
            <a:r>
              <a:rPr lang="en-US" sz="2000" dirty="0">
                <a:solidFill>
                  <a:schemeClr val="accent4"/>
                </a:solidFill>
                <a:latin typeface="Arial" panose="020B0604020202020204" pitchFamily="34" charset="0"/>
                <a:cs typeface="Arial" panose="020B0604020202020204" pitchFamily="34" charset="0"/>
              </a:rPr>
              <a:t> Map &amp; engage diverse community structures and platforms</a:t>
            </a:r>
          </a:p>
          <a:p>
            <a:pPr lvl="1">
              <a:lnSpc>
                <a:spcPct val="200000"/>
              </a:lnSpc>
            </a:pPr>
            <a:endParaRPr lang="en-US" dirty="0">
              <a:solidFill>
                <a:schemeClr val="accent4"/>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C9B2ADA-A7C0-4A67-BA6C-178B9FE2924B}"/>
              </a:ext>
            </a:extLst>
          </p:cNvPr>
          <p:cNvSpPr/>
          <p:nvPr/>
        </p:nvSpPr>
        <p:spPr>
          <a:xfrm>
            <a:off x="1079347" y="4323932"/>
            <a:ext cx="3743172" cy="1668405"/>
          </a:xfrm>
          <a:prstGeom prst="rect">
            <a:avLst/>
          </a:prstGeom>
        </p:spPr>
        <p:txBody>
          <a:bodyPr wrap="square">
            <a:spAutoFit/>
          </a:bodyPr>
          <a:lstStyle/>
          <a:p>
            <a:pPr>
              <a:lnSpc>
                <a:spcPct val="200000"/>
              </a:lnSpc>
            </a:pPr>
            <a:r>
              <a:rPr lang="en-US" i="1" dirty="0">
                <a:solidFill>
                  <a:schemeClr val="bg1"/>
                </a:solidFill>
                <a:latin typeface="Arial" panose="020B0604020202020204" pitchFamily="34" charset="0"/>
                <a:cs typeface="Arial" panose="020B0604020202020204" pitchFamily="34" charset="0"/>
              </a:rPr>
              <a:t>‘…</a:t>
            </a:r>
            <a:r>
              <a:rPr lang="en-US" i="1" dirty="0">
                <a:solidFill>
                  <a:schemeClr val="bg1"/>
                </a:solidFill>
                <a:latin typeface="Arial Black" panose="020B0A04020102020204" pitchFamily="34" charset="0"/>
                <a:cs typeface="Arial" panose="020B0604020202020204" pitchFamily="34" charset="0"/>
              </a:rPr>
              <a:t>Community engagement is core </a:t>
            </a:r>
            <a:r>
              <a:rPr lang="en-US" i="1" dirty="0">
                <a:solidFill>
                  <a:schemeClr val="bg1"/>
                </a:solidFill>
                <a:latin typeface="Arial" panose="020B0604020202020204" pitchFamily="34" charset="0"/>
                <a:cs typeface="Arial" panose="020B0604020202020204" pitchFamily="34" charset="0"/>
              </a:rPr>
              <a:t>to the Health Extension </a:t>
            </a:r>
            <a:r>
              <a:rPr lang="en-US" i="1" dirty="0" err="1">
                <a:solidFill>
                  <a:schemeClr val="bg1"/>
                </a:solidFill>
                <a:latin typeface="Arial" panose="020B0604020202020204" pitchFamily="34" charset="0"/>
                <a:cs typeface="Arial" panose="020B0604020202020204" pitchFamily="34" charset="0"/>
              </a:rPr>
              <a:t>Programme</a:t>
            </a:r>
            <a:r>
              <a:rPr lang="en-US" i="1" dirty="0">
                <a:solidFill>
                  <a:schemeClr val="bg1"/>
                </a:solidFill>
                <a:latin typeface="Arial" panose="020B0604020202020204" pitchFamily="34" charset="0"/>
                <a:cs typeface="Arial" panose="020B0604020202020204" pitchFamily="34" charset="0"/>
              </a:rPr>
              <a:t>…’</a:t>
            </a:r>
          </a:p>
        </p:txBody>
      </p:sp>
      <p:pic>
        <p:nvPicPr>
          <p:cNvPr id="11" name="Google Shape;130;p22">
            <a:extLst>
              <a:ext uri="{FF2B5EF4-FFF2-40B4-BE49-F238E27FC236}">
                <a16:creationId xmlns:a16="http://schemas.microsoft.com/office/drawing/2014/main" id="{05411611-CD24-4F3F-8842-DE0BC41BE701}"/>
              </a:ext>
            </a:extLst>
          </p:cNvPr>
          <p:cNvPicPr preferRelativeResize="0"/>
          <p:nvPr/>
        </p:nvPicPr>
        <p:blipFill rotWithShape="1">
          <a:blip r:embed="rId5">
            <a:alphaModFix/>
          </a:blip>
          <a:srcRect l="13154" r="13154"/>
          <a:stretch/>
        </p:blipFill>
        <p:spPr>
          <a:xfrm>
            <a:off x="63500" y="6236208"/>
            <a:ext cx="889000" cy="542431"/>
          </a:xfrm>
          <a:prstGeom prst="rect">
            <a:avLst/>
          </a:prstGeom>
          <a:noFill/>
          <a:ln>
            <a:noFill/>
          </a:ln>
        </p:spPr>
      </p:pic>
    </p:spTree>
    <p:extLst>
      <p:ext uri="{BB962C8B-B14F-4D97-AF65-F5344CB8AC3E}">
        <p14:creationId xmlns:p14="http://schemas.microsoft.com/office/powerpoint/2010/main" val="1109164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6DFA653-902B-4D27-B068-36E22544F4D2}"/>
              </a:ext>
            </a:extLst>
          </p:cNvPr>
          <p:cNvGrpSpPr/>
          <p:nvPr/>
        </p:nvGrpSpPr>
        <p:grpSpPr>
          <a:xfrm>
            <a:off x="7801502" y="1657344"/>
            <a:ext cx="3725333" cy="830997"/>
            <a:chOff x="8089900" y="1435100"/>
            <a:chExt cx="3725333" cy="830997"/>
          </a:xfrm>
        </p:grpSpPr>
        <p:sp>
          <p:nvSpPr>
            <p:cNvPr id="4" name="TextBox 3">
              <a:extLst>
                <a:ext uri="{FF2B5EF4-FFF2-40B4-BE49-F238E27FC236}">
                  <a16:creationId xmlns:a16="http://schemas.microsoft.com/office/drawing/2014/main" id="{4B2CF1B9-3284-4EE6-BCC1-83B510A409C4}"/>
                </a:ext>
              </a:extLst>
            </p:cNvPr>
            <p:cNvSpPr txBox="1"/>
            <p:nvPr/>
          </p:nvSpPr>
          <p:spPr>
            <a:xfrm>
              <a:off x="8089900" y="1435100"/>
              <a:ext cx="18288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dirty="0">
                  <a:solidFill>
                    <a:srgbClr val="FFC000"/>
                  </a:solidFill>
                  <a:latin typeface="Arial Black" panose="020B0A04020102020204" pitchFamily="34" charset="0"/>
                </a:rPr>
                <a:t>60</a:t>
              </a:r>
              <a:r>
                <a:rPr kumimoji="0" lang="en-US" sz="4800" b="0" i="0" u="none" strike="noStrike" kern="1200" cap="none" spc="0" normalizeH="0" baseline="0" noProof="0" dirty="0">
                  <a:ln>
                    <a:noFill/>
                  </a:ln>
                  <a:solidFill>
                    <a:srgbClr val="FFC000"/>
                  </a:solidFill>
                  <a:effectLst/>
                  <a:uLnTx/>
                  <a:uFillTx/>
                  <a:latin typeface="Arial Black" panose="020B0A04020102020204" pitchFamily="34" charset="0"/>
                  <a:ea typeface="+mn-ea"/>
                  <a:cs typeface="+mn-cs"/>
                </a:rPr>
                <a:t>K</a:t>
              </a:r>
              <a:endPar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52E21575-520E-4467-A7FA-0CB6CDAB1721}"/>
                </a:ext>
              </a:extLst>
            </p:cNvPr>
            <p:cNvSpPr txBox="1"/>
            <p:nvPr/>
          </p:nvSpPr>
          <p:spPr>
            <a:xfrm>
              <a:off x="9503833" y="1527432"/>
              <a:ext cx="231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Community Health Volunteers</a:t>
              </a:r>
            </a:p>
          </p:txBody>
        </p:sp>
      </p:grpSp>
      <p:grpSp>
        <p:nvGrpSpPr>
          <p:cNvPr id="12" name="Group 11">
            <a:extLst>
              <a:ext uri="{FF2B5EF4-FFF2-40B4-BE49-F238E27FC236}">
                <a16:creationId xmlns:a16="http://schemas.microsoft.com/office/drawing/2014/main" id="{EF4989EB-D5A5-4CBB-AF91-85CEBB1D7F82}"/>
              </a:ext>
            </a:extLst>
          </p:cNvPr>
          <p:cNvGrpSpPr/>
          <p:nvPr/>
        </p:nvGrpSpPr>
        <p:grpSpPr>
          <a:xfrm>
            <a:off x="7836957" y="2748662"/>
            <a:ext cx="3512609" cy="707886"/>
            <a:chOff x="8236478" y="2753717"/>
            <a:chExt cx="3512609" cy="707886"/>
          </a:xfrm>
        </p:grpSpPr>
        <p:sp>
          <p:nvSpPr>
            <p:cNvPr id="8" name="TextBox 7">
              <a:extLst>
                <a:ext uri="{FF2B5EF4-FFF2-40B4-BE49-F238E27FC236}">
                  <a16:creationId xmlns:a16="http://schemas.microsoft.com/office/drawing/2014/main" id="{87706925-699D-4E9A-8E53-A70268EDFF09}"/>
                </a:ext>
              </a:extLst>
            </p:cNvPr>
            <p:cNvSpPr txBox="1"/>
            <p:nvPr/>
          </p:nvSpPr>
          <p:spPr>
            <a:xfrm>
              <a:off x="8236478" y="2753717"/>
              <a:ext cx="16668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FFC000">
                      <a:lumMod val="60000"/>
                      <a:lumOff val="40000"/>
                    </a:srgbClr>
                  </a:solidFill>
                  <a:latin typeface="Arial Black" panose="020B0A04020102020204" pitchFamily="34" charset="0"/>
                </a:rPr>
                <a:t>5.9</a:t>
              </a:r>
              <a:r>
                <a:rPr kumimoji="0" lang="en-US" sz="4000" b="0" i="0" u="none" strike="noStrike" kern="1200" cap="none" spc="0" normalizeH="0" baseline="0" noProof="0" dirty="0">
                  <a:ln>
                    <a:noFill/>
                  </a:ln>
                  <a:solidFill>
                    <a:srgbClr val="FFC000">
                      <a:lumMod val="60000"/>
                      <a:lumOff val="40000"/>
                    </a:srgbClr>
                  </a:solidFill>
                  <a:effectLst/>
                  <a:uLnTx/>
                  <a:uFillTx/>
                  <a:latin typeface="Arial Black" panose="020B0A04020102020204" pitchFamily="34" charset="0"/>
                  <a:ea typeface="+mn-ea"/>
                  <a:cs typeface="+mn-cs"/>
                </a:rPr>
                <a:t>K</a:t>
              </a:r>
              <a:endParaRPr kumimoji="0" lang="en-US" sz="1600" b="0" i="0" u="none" strike="noStrike" kern="1200" cap="none" spc="0" normalizeH="0" baseline="0" noProof="0" dirty="0">
                <a:ln>
                  <a:noFill/>
                </a:ln>
                <a:solidFill>
                  <a:srgbClr val="FFC000">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7028EA64-FEE6-428C-96E9-FE303014A6AA}"/>
                </a:ext>
              </a:extLst>
            </p:cNvPr>
            <p:cNvSpPr txBox="1"/>
            <p:nvPr/>
          </p:nvSpPr>
          <p:spPr>
            <a:xfrm>
              <a:off x="9550928" y="2892215"/>
              <a:ext cx="21981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Community Units</a:t>
              </a:r>
            </a:p>
          </p:txBody>
        </p:sp>
      </p:grpSp>
      <p:grpSp>
        <p:nvGrpSpPr>
          <p:cNvPr id="14" name="Group 13">
            <a:extLst>
              <a:ext uri="{FF2B5EF4-FFF2-40B4-BE49-F238E27FC236}">
                <a16:creationId xmlns:a16="http://schemas.microsoft.com/office/drawing/2014/main" id="{457F7EEC-0120-4FD0-B4FB-AE15F58EE5E5}"/>
              </a:ext>
            </a:extLst>
          </p:cNvPr>
          <p:cNvGrpSpPr/>
          <p:nvPr/>
        </p:nvGrpSpPr>
        <p:grpSpPr>
          <a:xfrm>
            <a:off x="8325905" y="3886146"/>
            <a:ext cx="3200930" cy="707886"/>
            <a:chOff x="8661398" y="4201517"/>
            <a:chExt cx="3200930" cy="707886"/>
          </a:xfrm>
        </p:grpSpPr>
        <p:sp>
          <p:nvSpPr>
            <p:cNvPr id="10" name="TextBox 9">
              <a:extLst>
                <a:ext uri="{FF2B5EF4-FFF2-40B4-BE49-F238E27FC236}">
                  <a16:creationId xmlns:a16="http://schemas.microsoft.com/office/drawing/2014/main" id="{F7490FF3-1B96-42E0-A456-A2A767D3FC24}"/>
                </a:ext>
              </a:extLst>
            </p:cNvPr>
            <p:cNvSpPr txBox="1"/>
            <p:nvPr/>
          </p:nvSpPr>
          <p:spPr>
            <a:xfrm>
              <a:off x="8661398" y="4201517"/>
              <a:ext cx="10689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FFC000">
                      <a:lumMod val="20000"/>
                      <a:lumOff val="80000"/>
                    </a:srgbClr>
                  </a:solidFill>
                  <a:latin typeface="Arial Black" panose="020B0A04020102020204" pitchFamily="34" charset="0"/>
                </a:rPr>
                <a:t>2K</a:t>
              </a:r>
              <a:endPar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13684244-39EB-40CB-A735-3CC43DB7D076}"/>
                </a:ext>
              </a:extLst>
            </p:cNvPr>
            <p:cNvSpPr txBox="1"/>
            <p:nvPr/>
          </p:nvSpPr>
          <p:spPr>
            <a:xfrm>
              <a:off x="9503833" y="4201517"/>
              <a:ext cx="23584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Community Health Extension Workers</a:t>
              </a:r>
            </a:p>
          </p:txBody>
        </p:sp>
      </p:grpSp>
      <p:sp>
        <p:nvSpPr>
          <p:cNvPr id="15" name="Rectangle 14">
            <a:extLst>
              <a:ext uri="{FF2B5EF4-FFF2-40B4-BE49-F238E27FC236}">
                <a16:creationId xmlns:a16="http://schemas.microsoft.com/office/drawing/2014/main" id="{627FBD94-26BC-417E-BC29-77DFE80EEC31}"/>
              </a:ext>
            </a:extLst>
          </p:cNvPr>
          <p:cNvSpPr/>
          <p:nvPr/>
        </p:nvSpPr>
        <p:spPr>
          <a:xfrm>
            <a:off x="774980" y="427335"/>
            <a:ext cx="7266926" cy="523220"/>
          </a:xfrm>
          <a:prstGeom prst="rect">
            <a:avLst/>
          </a:prstGeom>
        </p:spPr>
        <p:txBody>
          <a:bodyPr wrap="none">
            <a:spAutoFit/>
          </a:bodyPr>
          <a:lstStyle/>
          <a:p>
            <a:pPr marL="0" marR="0" lvl="0" indent="0" algn="l" defTabSz="914400" rtl="0" eaLnBrk="1" fontAlgn="auto" latinLnBrk="0" hangingPunct="1">
              <a:lnSpc>
                <a:spcPct val="100000"/>
              </a:lnSpc>
              <a:spcBef>
                <a:spcPts val="1800"/>
              </a:spcBef>
              <a:spcAft>
                <a:spcPts val="180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Arial Black" panose="020B0A04020102020204" pitchFamily="34" charset="0"/>
                <a:ea typeface="+mn-ea"/>
                <a:cs typeface="+mn-cs"/>
              </a:rPr>
              <a:t>Kenya’s Community Health Strategy</a:t>
            </a:r>
          </a:p>
        </p:txBody>
      </p:sp>
      <p:pic>
        <p:nvPicPr>
          <p:cNvPr id="6" name="Picture 5">
            <a:extLst>
              <a:ext uri="{FF2B5EF4-FFF2-40B4-BE49-F238E27FC236}">
                <a16:creationId xmlns:a16="http://schemas.microsoft.com/office/drawing/2014/main" id="{7A326DCE-460F-49EC-929F-DCCBFAEF51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851" y="1291867"/>
            <a:ext cx="6286500" cy="4714875"/>
          </a:xfrm>
          <a:prstGeom prst="rect">
            <a:avLst/>
          </a:prstGeom>
        </p:spPr>
      </p:pic>
      <p:pic>
        <p:nvPicPr>
          <p:cNvPr id="1026" name="Picture 2" descr="Image result for kenyan flag images">
            <a:extLst>
              <a:ext uri="{FF2B5EF4-FFF2-40B4-BE49-F238E27FC236}">
                <a16:creationId xmlns:a16="http://schemas.microsoft.com/office/drawing/2014/main" id="{65542C3C-A0D0-47D3-AF6F-7BDDFF0701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840" t="13860" r="9814" b="14722"/>
          <a:stretch/>
        </p:blipFill>
        <p:spPr bwMode="auto">
          <a:xfrm>
            <a:off x="10515600" y="220741"/>
            <a:ext cx="1485900" cy="914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502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9C1E2C-5E27-4ED2-8F79-5E26E8F1B3FD}"/>
              </a:ext>
            </a:extLst>
          </p:cNvPr>
          <p:cNvSpPr txBox="1"/>
          <p:nvPr/>
        </p:nvSpPr>
        <p:spPr>
          <a:xfrm>
            <a:off x="6311900" y="1586829"/>
            <a:ext cx="5279555" cy="3684342"/>
          </a:xfrm>
          <a:prstGeom prst="rect">
            <a:avLst/>
          </a:prstGeom>
          <a:noFill/>
        </p:spPr>
        <p:txBody>
          <a:bodyPr wrap="square" rtlCol="0">
            <a:spAutoFit/>
          </a:bodyPr>
          <a:lstStyle/>
          <a:p>
            <a:pPr>
              <a:spcBef>
                <a:spcPts val="1800"/>
              </a:spcBef>
              <a:spcAft>
                <a:spcPts val="1800"/>
              </a:spcAft>
            </a:pPr>
            <a:r>
              <a:rPr lang="en-US" sz="2400" dirty="0">
                <a:solidFill>
                  <a:srgbClr val="00B0F0"/>
                </a:solidFill>
                <a:latin typeface="Arial Black" panose="020B0A04020102020204" pitchFamily="34" charset="0"/>
              </a:rPr>
              <a:t>Local governance &amp; accountability</a:t>
            </a:r>
          </a:p>
          <a:p>
            <a:pPr lvl="1"/>
            <a:r>
              <a:rPr lang="en-US" sz="2000" dirty="0">
                <a:solidFill>
                  <a:schemeClr val="accent4"/>
                </a:solidFill>
                <a:latin typeface="Arial Black" panose="020B0A04020102020204" pitchFamily="34" charset="0"/>
                <a:cs typeface="Arial" panose="020B0604020202020204" pitchFamily="34" charset="0"/>
              </a:rPr>
              <a:t>+ </a:t>
            </a:r>
            <a:r>
              <a:rPr lang="en-US" sz="2000" dirty="0">
                <a:solidFill>
                  <a:schemeClr val="accent4"/>
                </a:solidFill>
                <a:latin typeface="Arial" panose="020B0604020202020204" pitchFamily="34" charset="0"/>
                <a:cs typeface="Arial" panose="020B0604020202020204" pitchFamily="34" charset="0"/>
              </a:rPr>
              <a:t>Legislative framework</a:t>
            </a:r>
          </a:p>
          <a:p>
            <a:pPr lvl="1">
              <a:lnSpc>
                <a:spcPct val="200000"/>
              </a:lnSpc>
            </a:pPr>
            <a:r>
              <a:rPr lang="en-US" sz="2000" dirty="0">
                <a:solidFill>
                  <a:schemeClr val="accent4"/>
                </a:solidFill>
                <a:latin typeface="Arial Black" panose="020B0A04020102020204" pitchFamily="34" charset="0"/>
                <a:cs typeface="Arial" panose="020B0604020202020204" pitchFamily="34" charset="0"/>
              </a:rPr>
              <a:t>+ </a:t>
            </a:r>
            <a:r>
              <a:rPr lang="en-US" sz="2000" dirty="0">
                <a:solidFill>
                  <a:schemeClr val="accent4"/>
                </a:solidFill>
                <a:latin typeface="Arial" panose="020B0604020202020204" pitchFamily="34" charset="0"/>
                <a:cs typeface="Arial" panose="020B0604020202020204" pitchFamily="34" charset="0"/>
              </a:rPr>
              <a:t>Community Health Committees</a:t>
            </a:r>
          </a:p>
          <a:p>
            <a:pPr lvl="1">
              <a:lnSpc>
                <a:spcPct val="200000"/>
              </a:lnSpc>
            </a:pPr>
            <a:r>
              <a:rPr lang="en-US" sz="2000" dirty="0">
                <a:solidFill>
                  <a:schemeClr val="accent4"/>
                </a:solidFill>
                <a:latin typeface="Arial Black" panose="020B0A04020102020204" pitchFamily="34" charset="0"/>
                <a:cs typeface="Arial" panose="020B0604020202020204" pitchFamily="34" charset="0"/>
              </a:rPr>
              <a:t>+</a:t>
            </a:r>
            <a:r>
              <a:rPr lang="en-US" sz="2000" dirty="0">
                <a:solidFill>
                  <a:schemeClr val="accent4"/>
                </a:solidFill>
                <a:latin typeface="Arial" panose="020B0604020202020204" pitchFamily="34" charset="0"/>
                <a:cs typeface="Arial" panose="020B0604020202020204" pitchFamily="34" charset="0"/>
              </a:rPr>
              <a:t> Dissemination of policies and strategies</a:t>
            </a:r>
          </a:p>
          <a:p>
            <a:pPr lvl="1">
              <a:lnSpc>
                <a:spcPct val="200000"/>
              </a:lnSpc>
            </a:pPr>
            <a:endParaRPr lang="en-US" dirty="0">
              <a:solidFill>
                <a:schemeClr val="accent4"/>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30CD7102-E4EC-44C5-9C56-CC28A07B9B3A}"/>
              </a:ext>
            </a:extLst>
          </p:cNvPr>
          <p:cNvPicPr>
            <a:picLocks noChangeAspect="1"/>
          </p:cNvPicPr>
          <p:nvPr/>
        </p:nvPicPr>
        <p:blipFill rotWithShape="1">
          <a:blip r:embed="rId3">
            <a:extLst>
              <a:ext uri="{28A0092B-C50C-407E-A947-70E740481C1C}">
                <a14:useLocalDpi xmlns:a14="http://schemas.microsoft.com/office/drawing/2010/main" val="0"/>
              </a:ext>
            </a:extLst>
          </a:blip>
          <a:srcRect l="25139" r="19305" b="6111"/>
          <a:stretch/>
        </p:blipFill>
        <p:spPr>
          <a:xfrm>
            <a:off x="215901" y="209550"/>
            <a:ext cx="5080000" cy="6438900"/>
          </a:xfrm>
          <a:prstGeom prst="rect">
            <a:avLst/>
          </a:prstGeom>
        </p:spPr>
      </p:pic>
      <p:pic>
        <p:nvPicPr>
          <p:cNvPr id="7" name="Picture 2" descr="Image result for kenyan flag images">
            <a:extLst>
              <a:ext uri="{FF2B5EF4-FFF2-40B4-BE49-F238E27FC236}">
                <a16:creationId xmlns:a16="http://schemas.microsoft.com/office/drawing/2014/main" id="{6F2FED16-1154-4F15-9B1F-13E20F4466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840" t="13860" r="9814" b="14722"/>
          <a:stretch/>
        </p:blipFill>
        <p:spPr bwMode="auto">
          <a:xfrm>
            <a:off x="10490199" y="209550"/>
            <a:ext cx="1485900" cy="914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891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DBFA4D-09E2-41E2-A626-2AF46138F9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483" y="1165598"/>
            <a:ext cx="3595161" cy="5163695"/>
          </a:xfrm>
          <a:prstGeom prst="rect">
            <a:avLst/>
          </a:prstGeom>
        </p:spPr>
      </p:pic>
      <p:pic>
        <p:nvPicPr>
          <p:cNvPr id="4" name="Picture 3">
            <a:extLst>
              <a:ext uri="{FF2B5EF4-FFF2-40B4-BE49-F238E27FC236}">
                <a16:creationId xmlns:a16="http://schemas.microsoft.com/office/drawing/2014/main" id="{A6BF8A8A-9806-44C4-A6B3-23B50F744E58}"/>
              </a:ext>
            </a:extLst>
          </p:cNvPr>
          <p:cNvPicPr>
            <a:picLocks noChangeAspect="1"/>
          </p:cNvPicPr>
          <p:nvPr/>
        </p:nvPicPr>
        <p:blipFill>
          <a:blip r:embed="rId4"/>
          <a:stretch>
            <a:fillRect/>
          </a:stretch>
        </p:blipFill>
        <p:spPr>
          <a:xfrm>
            <a:off x="10453687" y="152400"/>
            <a:ext cx="1571625" cy="1047750"/>
          </a:xfrm>
          <a:prstGeom prst="rect">
            <a:avLst/>
          </a:prstGeom>
        </p:spPr>
      </p:pic>
      <p:sp>
        <p:nvSpPr>
          <p:cNvPr id="5" name="Rectangle 4">
            <a:extLst>
              <a:ext uri="{FF2B5EF4-FFF2-40B4-BE49-F238E27FC236}">
                <a16:creationId xmlns:a16="http://schemas.microsoft.com/office/drawing/2014/main" id="{DCF2019A-22FE-4FDC-AA7A-74A2323E54DA}"/>
              </a:ext>
            </a:extLst>
          </p:cNvPr>
          <p:cNvSpPr/>
          <p:nvPr/>
        </p:nvSpPr>
        <p:spPr>
          <a:xfrm>
            <a:off x="774980" y="427335"/>
            <a:ext cx="8857361" cy="523220"/>
          </a:xfrm>
          <a:prstGeom prst="rect">
            <a:avLst/>
          </a:prstGeom>
        </p:spPr>
        <p:txBody>
          <a:bodyPr wrap="none">
            <a:spAutoFit/>
          </a:bodyPr>
          <a:lstStyle/>
          <a:p>
            <a:pPr marL="0" marR="0" lvl="0" indent="0" algn="l" defTabSz="914400" rtl="0" eaLnBrk="1" fontAlgn="auto" latinLnBrk="0" hangingPunct="1">
              <a:lnSpc>
                <a:spcPct val="100000"/>
              </a:lnSpc>
              <a:spcBef>
                <a:spcPts val="1800"/>
              </a:spcBef>
              <a:spcAft>
                <a:spcPts val="180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Arial Black" panose="020B0A04020102020204" pitchFamily="34" charset="0"/>
                <a:ea typeface="+mn-ea"/>
                <a:cs typeface="+mn-cs"/>
              </a:rPr>
              <a:t>Rwanda’s Community Health Worker Reform</a:t>
            </a:r>
          </a:p>
        </p:txBody>
      </p:sp>
      <p:grpSp>
        <p:nvGrpSpPr>
          <p:cNvPr id="15" name="Group 14">
            <a:extLst>
              <a:ext uri="{FF2B5EF4-FFF2-40B4-BE49-F238E27FC236}">
                <a16:creationId xmlns:a16="http://schemas.microsoft.com/office/drawing/2014/main" id="{F2DFC06D-D117-41DA-B928-02C16D874949}"/>
              </a:ext>
            </a:extLst>
          </p:cNvPr>
          <p:cNvGrpSpPr/>
          <p:nvPr/>
        </p:nvGrpSpPr>
        <p:grpSpPr>
          <a:xfrm>
            <a:off x="5203660" y="1548899"/>
            <a:ext cx="3725333" cy="1937702"/>
            <a:chOff x="7611002" y="2133594"/>
            <a:chExt cx="3725333" cy="1937702"/>
          </a:xfrm>
        </p:grpSpPr>
        <p:grpSp>
          <p:nvGrpSpPr>
            <p:cNvPr id="6" name="Group 5">
              <a:extLst>
                <a:ext uri="{FF2B5EF4-FFF2-40B4-BE49-F238E27FC236}">
                  <a16:creationId xmlns:a16="http://schemas.microsoft.com/office/drawing/2014/main" id="{3F208FDB-107B-497D-BCC1-9B81CF0338B8}"/>
                </a:ext>
              </a:extLst>
            </p:cNvPr>
            <p:cNvGrpSpPr/>
            <p:nvPr/>
          </p:nvGrpSpPr>
          <p:grpSpPr>
            <a:xfrm>
              <a:off x="7611002" y="2133594"/>
              <a:ext cx="3725333" cy="830997"/>
              <a:chOff x="8089900" y="1435100"/>
              <a:chExt cx="3725333" cy="830997"/>
            </a:xfrm>
          </p:grpSpPr>
          <p:sp>
            <p:nvSpPr>
              <p:cNvPr id="7" name="TextBox 6">
                <a:extLst>
                  <a:ext uri="{FF2B5EF4-FFF2-40B4-BE49-F238E27FC236}">
                    <a16:creationId xmlns:a16="http://schemas.microsoft.com/office/drawing/2014/main" id="{C7F150BE-C2D2-4183-B5E4-DB848268CAAD}"/>
                  </a:ext>
                </a:extLst>
              </p:cNvPr>
              <p:cNvSpPr txBox="1"/>
              <p:nvPr/>
            </p:nvSpPr>
            <p:spPr>
              <a:xfrm>
                <a:off x="8089900" y="1435100"/>
                <a:ext cx="18288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C000"/>
                    </a:solidFill>
                    <a:effectLst/>
                    <a:uLnTx/>
                    <a:uFillTx/>
                    <a:latin typeface="Arial Black" panose="020B0A04020102020204" pitchFamily="34" charset="0"/>
                    <a:ea typeface="+mn-ea"/>
                    <a:cs typeface="+mn-cs"/>
                  </a:rPr>
                  <a:t>45K</a:t>
                </a:r>
                <a:endPar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8D03E989-8CAA-417D-93D1-6291DF589794}"/>
                  </a:ext>
                </a:extLst>
              </p:cNvPr>
              <p:cNvSpPr txBox="1"/>
              <p:nvPr/>
            </p:nvSpPr>
            <p:spPr>
              <a:xfrm>
                <a:off x="9503833" y="1527432"/>
                <a:ext cx="231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Community Health Workers</a:t>
                </a:r>
              </a:p>
            </p:txBody>
          </p:sp>
        </p:grpSp>
        <p:grpSp>
          <p:nvGrpSpPr>
            <p:cNvPr id="9" name="Group 8">
              <a:extLst>
                <a:ext uri="{FF2B5EF4-FFF2-40B4-BE49-F238E27FC236}">
                  <a16:creationId xmlns:a16="http://schemas.microsoft.com/office/drawing/2014/main" id="{15C4246A-52F1-47E3-955E-C03500C8A04B}"/>
                </a:ext>
              </a:extLst>
            </p:cNvPr>
            <p:cNvGrpSpPr/>
            <p:nvPr/>
          </p:nvGrpSpPr>
          <p:grpSpPr>
            <a:xfrm>
              <a:off x="7646457" y="3224912"/>
              <a:ext cx="3512609" cy="846384"/>
              <a:chOff x="8236478" y="2753717"/>
              <a:chExt cx="3512609" cy="846384"/>
            </a:xfrm>
          </p:grpSpPr>
          <p:sp>
            <p:nvSpPr>
              <p:cNvPr id="10" name="TextBox 9">
                <a:extLst>
                  <a:ext uri="{FF2B5EF4-FFF2-40B4-BE49-F238E27FC236}">
                    <a16:creationId xmlns:a16="http://schemas.microsoft.com/office/drawing/2014/main" id="{F1F1A832-E0A9-438C-9A05-09F73694F123}"/>
                  </a:ext>
                </a:extLst>
              </p:cNvPr>
              <p:cNvSpPr txBox="1"/>
              <p:nvPr/>
            </p:nvSpPr>
            <p:spPr>
              <a:xfrm>
                <a:off x="8236478" y="2753717"/>
                <a:ext cx="16668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FFC000">
                        <a:lumMod val="60000"/>
                        <a:lumOff val="40000"/>
                      </a:srgbClr>
                    </a:solidFill>
                    <a:latin typeface="Arial Black" panose="020B0A04020102020204" pitchFamily="34" charset="0"/>
                  </a:rPr>
                  <a:t>475</a:t>
                </a:r>
                <a:endParaRPr kumimoji="0" lang="en-US" sz="1600" b="0" i="0" u="none" strike="noStrike" kern="1200" cap="none" spc="0" normalizeH="0" baseline="0" noProof="0" dirty="0">
                  <a:ln>
                    <a:noFill/>
                  </a:ln>
                  <a:solidFill>
                    <a:srgbClr val="FFC000">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E31092FD-9C8A-41D5-8BC8-4D3735211596}"/>
                  </a:ext>
                </a:extLst>
              </p:cNvPr>
              <p:cNvSpPr txBox="1"/>
              <p:nvPr/>
            </p:nvSpPr>
            <p:spPr>
              <a:xfrm>
                <a:off x="9550928" y="2892215"/>
                <a:ext cx="21981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CHW Cooperatives</a:t>
                </a:r>
              </a:p>
            </p:txBody>
          </p:sp>
        </p:grpSp>
      </p:grpSp>
      <p:sp>
        <p:nvSpPr>
          <p:cNvPr id="16" name="TextBox 15">
            <a:extLst>
              <a:ext uri="{FF2B5EF4-FFF2-40B4-BE49-F238E27FC236}">
                <a16:creationId xmlns:a16="http://schemas.microsoft.com/office/drawing/2014/main" id="{B2AA04AF-8187-4BA3-88CA-5F792E72AC52}"/>
              </a:ext>
            </a:extLst>
          </p:cNvPr>
          <p:cNvSpPr txBox="1"/>
          <p:nvPr/>
        </p:nvSpPr>
        <p:spPr>
          <a:xfrm>
            <a:off x="4868070" y="4084946"/>
            <a:ext cx="7323930" cy="2158989"/>
          </a:xfrm>
          <a:prstGeom prst="rect">
            <a:avLst/>
          </a:prstGeom>
          <a:noFill/>
        </p:spPr>
        <p:txBody>
          <a:bodyPr wrap="square" rtlCol="0">
            <a:spAutoFit/>
          </a:bodyPr>
          <a:lstStyle/>
          <a:p>
            <a:pPr>
              <a:lnSpc>
                <a:spcPct val="150000"/>
              </a:lnSpc>
            </a:pPr>
            <a:r>
              <a:rPr lang="en-US" sz="2000" dirty="0">
                <a:solidFill>
                  <a:schemeClr val="bg1"/>
                </a:solidFill>
                <a:latin typeface="Arial" panose="020B0604020202020204" pitchFamily="34" charset="0"/>
                <a:cs typeface="Arial" panose="020B0604020202020204" pitchFamily="34" charset="0"/>
              </a:rPr>
              <a:t>‘…in Rwanda, a combination of </a:t>
            </a:r>
            <a:r>
              <a:rPr lang="en-US" sz="2400" b="1" dirty="0">
                <a:solidFill>
                  <a:schemeClr val="accent4"/>
                </a:solidFill>
                <a:latin typeface="Arial" panose="020B0604020202020204" pitchFamily="34" charset="0"/>
                <a:cs typeface="Arial" panose="020B0604020202020204" pitchFamily="34" charset="0"/>
              </a:rPr>
              <a:t>community based health insurance</a:t>
            </a:r>
            <a:r>
              <a:rPr lang="en-US" sz="2000" dirty="0">
                <a:solidFill>
                  <a:schemeClr val="bg1"/>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community health workers</a:t>
            </a:r>
            <a:r>
              <a:rPr lang="en-US" sz="2000" dirty="0">
                <a:solidFill>
                  <a:schemeClr val="bg1"/>
                </a:solidFill>
                <a:latin typeface="Arial" panose="020B0604020202020204" pitchFamily="34" charset="0"/>
                <a:cs typeface="Arial" panose="020B0604020202020204" pitchFamily="34" charset="0"/>
              </a:rPr>
              <a:t>, and good </a:t>
            </a:r>
            <a:r>
              <a:rPr lang="en-US" sz="2400" b="1" dirty="0">
                <a:solidFill>
                  <a:schemeClr val="accent4"/>
                </a:solidFill>
                <a:latin typeface="Arial" panose="020B0604020202020204" pitchFamily="34" charset="0"/>
                <a:cs typeface="Arial" panose="020B0604020202020204" pitchFamily="34" charset="0"/>
              </a:rPr>
              <a:t>external partnerships </a:t>
            </a:r>
            <a:r>
              <a:rPr lang="en-US" sz="2000" dirty="0">
                <a:solidFill>
                  <a:schemeClr val="bg1"/>
                </a:solidFill>
                <a:latin typeface="Arial" panose="020B0604020202020204" pitchFamily="34" charset="0"/>
                <a:cs typeface="Arial" panose="020B0604020202020204" pitchFamily="34" charset="0"/>
              </a:rPr>
              <a:t>together led to the steepest reductions in child and maternal mortality ever recorded…’</a:t>
            </a:r>
          </a:p>
        </p:txBody>
      </p:sp>
      <p:sp>
        <p:nvSpPr>
          <p:cNvPr id="17" name="TextBox 16">
            <a:extLst>
              <a:ext uri="{FF2B5EF4-FFF2-40B4-BE49-F238E27FC236}">
                <a16:creationId xmlns:a16="http://schemas.microsoft.com/office/drawing/2014/main" id="{689FA2E6-6650-4F52-961D-2FD62968454F}"/>
              </a:ext>
            </a:extLst>
          </p:cNvPr>
          <p:cNvSpPr txBox="1"/>
          <p:nvPr/>
        </p:nvSpPr>
        <p:spPr>
          <a:xfrm>
            <a:off x="8928993" y="6329293"/>
            <a:ext cx="2767707" cy="369332"/>
          </a:xfrm>
          <a:prstGeom prst="rect">
            <a:avLst/>
          </a:prstGeom>
          <a:noFill/>
        </p:spPr>
        <p:txBody>
          <a:bodyPr wrap="square" rtlCol="0">
            <a:spAutoFit/>
          </a:bodyPr>
          <a:lstStyle/>
          <a:p>
            <a:r>
              <a:rPr lang="en-US" i="1" dirty="0">
                <a:solidFill>
                  <a:schemeClr val="bg1"/>
                </a:solidFill>
                <a:latin typeface="Arial" panose="020B0604020202020204" pitchFamily="34" charset="0"/>
                <a:cs typeface="Arial" panose="020B0604020202020204" pitchFamily="34" charset="0"/>
              </a:rPr>
              <a:t>H.E. Paul Kagame</a:t>
            </a:r>
          </a:p>
        </p:txBody>
      </p:sp>
    </p:spTree>
    <p:extLst>
      <p:ext uri="{BB962C8B-B14F-4D97-AF65-F5344CB8AC3E}">
        <p14:creationId xmlns:p14="http://schemas.microsoft.com/office/powerpoint/2010/main" val="1436600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BF8A8A-9806-44C4-A6B3-23B50F744E58}"/>
              </a:ext>
            </a:extLst>
          </p:cNvPr>
          <p:cNvPicPr>
            <a:picLocks noChangeAspect="1"/>
          </p:cNvPicPr>
          <p:nvPr/>
        </p:nvPicPr>
        <p:blipFill>
          <a:blip r:embed="rId3"/>
          <a:stretch>
            <a:fillRect/>
          </a:stretch>
        </p:blipFill>
        <p:spPr>
          <a:xfrm>
            <a:off x="10453687" y="152400"/>
            <a:ext cx="1571625" cy="1047750"/>
          </a:xfrm>
          <a:prstGeom prst="rect">
            <a:avLst/>
          </a:prstGeom>
        </p:spPr>
      </p:pic>
      <p:pic>
        <p:nvPicPr>
          <p:cNvPr id="14" name="Picture 13">
            <a:extLst>
              <a:ext uri="{FF2B5EF4-FFF2-40B4-BE49-F238E27FC236}">
                <a16:creationId xmlns:a16="http://schemas.microsoft.com/office/drawing/2014/main" id="{EC2D6E56-3A5A-43F7-9C52-B59F147163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919" y="1657350"/>
            <a:ext cx="4089601" cy="4089601"/>
          </a:xfrm>
          <a:prstGeom prst="rect">
            <a:avLst/>
          </a:prstGeom>
        </p:spPr>
      </p:pic>
      <p:sp>
        <p:nvSpPr>
          <p:cNvPr id="18" name="TextBox 17">
            <a:extLst>
              <a:ext uri="{FF2B5EF4-FFF2-40B4-BE49-F238E27FC236}">
                <a16:creationId xmlns:a16="http://schemas.microsoft.com/office/drawing/2014/main" id="{AC9EB6F6-C7FA-4F17-B505-3D0B4536B66F}"/>
              </a:ext>
            </a:extLst>
          </p:cNvPr>
          <p:cNvSpPr txBox="1"/>
          <p:nvPr/>
        </p:nvSpPr>
        <p:spPr>
          <a:xfrm>
            <a:off x="6311900" y="2086323"/>
            <a:ext cx="5279555" cy="3231654"/>
          </a:xfrm>
          <a:prstGeom prst="rect">
            <a:avLst/>
          </a:prstGeom>
          <a:noFill/>
        </p:spPr>
        <p:txBody>
          <a:bodyPr wrap="square" rtlCol="0">
            <a:spAutoFit/>
          </a:bodyPr>
          <a:lstStyle/>
          <a:p>
            <a:pPr>
              <a:spcBef>
                <a:spcPts val="1800"/>
              </a:spcBef>
              <a:spcAft>
                <a:spcPts val="1800"/>
              </a:spcAft>
            </a:pPr>
            <a:r>
              <a:rPr lang="en-US" sz="2400" dirty="0">
                <a:solidFill>
                  <a:srgbClr val="00B0F0"/>
                </a:solidFill>
                <a:latin typeface="Arial Black" panose="020B0A04020102020204" pitchFamily="34" charset="0"/>
              </a:rPr>
              <a:t>Innovative + sustainable financing</a:t>
            </a:r>
          </a:p>
          <a:p>
            <a:pPr>
              <a:spcBef>
                <a:spcPts val="1800"/>
              </a:spcBef>
              <a:spcAft>
                <a:spcPts val="1800"/>
              </a:spcAft>
            </a:pPr>
            <a:r>
              <a:rPr lang="en-US" sz="2400" dirty="0">
                <a:solidFill>
                  <a:schemeClr val="accent4"/>
                </a:solidFill>
                <a:latin typeface="Arial Black" panose="020B0A04020102020204" pitchFamily="34" charset="0"/>
              </a:rPr>
              <a:t>Performance enhancement for quality</a:t>
            </a:r>
            <a:endParaRPr lang="en-US" sz="2400" dirty="0">
              <a:solidFill>
                <a:schemeClr val="accent4"/>
              </a:solidFill>
              <a:latin typeface="Arial" panose="020B0604020202020204" pitchFamily="34" charset="0"/>
              <a:cs typeface="Arial" panose="020B0604020202020204" pitchFamily="34" charset="0"/>
            </a:endParaRPr>
          </a:p>
          <a:p>
            <a:pPr>
              <a:spcBef>
                <a:spcPts val="1800"/>
              </a:spcBef>
              <a:spcAft>
                <a:spcPts val="1800"/>
              </a:spcAft>
            </a:pPr>
            <a:r>
              <a:rPr lang="en-US" sz="2400" dirty="0">
                <a:solidFill>
                  <a:srgbClr val="00B0F0"/>
                </a:solidFill>
                <a:latin typeface="Arial Black" panose="020B0A04020102020204" pitchFamily="34" charset="0"/>
              </a:rPr>
              <a:t>Investment in frontline workforce capacities</a:t>
            </a:r>
          </a:p>
        </p:txBody>
      </p:sp>
    </p:spTree>
    <p:extLst>
      <p:ext uri="{BB962C8B-B14F-4D97-AF65-F5344CB8AC3E}">
        <p14:creationId xmlns:p14="http://schemas.microsoft.com/office/powerpoint/2010/main" val="2954467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AutoShape 4" descr="Image result for two people icons">
            <a:extLst>
              <a:ext uri="{FF2B5EF4-FFF2-40B4-BE49-F238E27FC236}">
                <a16:creationId xmlns:a16="http://schemas.microsoft.com/office/drawing/2014/main" id="{DBE95054-9B2A-4A6F-882A-3C7444DF641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9E84614-67FD-4B3F-8D84-E740586D0F64}"/>
              </a:ext>
            </a:extLst>
          </p:cNvPr>
          <p:cNvSpPr txBox="1"/>
          <p:nvPr/>
        </p:nvSpPr>
        <p:spPr>
          <a:xfrm>
            <a:off x="1001486" y="4671117"/>
            <a:ext cx="4898572" cy="1815882"/>
          </a:xfrm>
          <a:prstGeom prst="rect">
            <a:avLst/>
          </a:prstGeom>
          <a:noFill/>
        </p:spPr>
        <p:txBody>
          <a:bodyPr wrap="square" rtlCol="0">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Aharoni" panose="020B0604020202020204" pitchFamily="2" charset="-79"/>
                <a:ea typeface="+mn-ea"/>
                <a:cs typeface="Aharoni" panose="020B0604020202020204" pitchFamily="2" charset="-79"/>
              </a:rPr>
              <a:t>Outstanding 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C000"/>
              </a:solidFill>
              <a:effectLst/>
              <a:uLnTx/>
              <a:uFillTx/>
              <a:latin typeface="Aharoni" panose="020B0604020202020204" pitchFamily="2" charset="-79"/>
              <a:ea typeface="+mn-ea"/>
              <a:cs typeface="Aharoni" panose="020B0604020202020204" pitchFamily="2" charset="-79"/>
            </a:endParaRPr>
          </a:p>
        </p:txBody>
      </p:sp>
      <p:pic>
        <p:nvPicPr>
          <p:cNvPr id="10" name="Picture 9">
            <a:extLst>
              <a:ext uri="{FF2B5EF4-FFF2-40B4-BE49-F238E27FC236}">
                <a16:creationId xmlns:a16="http://schemas.microsoft.com/office/drawing/2014/main" id="{B2B5CBBE-6CCD-482B-8651-4E52759B9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6229" y="3124200"/>
            <a:ext cx="4898572" cy="3093835"/>
          </a:xfrm>
          <a:prstGeom prst="rect">
            <a:avLst/>
          </a:prstGeom>
          <a:effectLst>
            <a:softEdge rad="635000"/>
          </a:effectLst>
        </p:spPr>
      </p:pic>
    </p:spTree>
    <p:extLst>
      <p:ext uri="{BB962C8B-B14F-4D97-AF65-F5344CB8AC3E}">
        <p14:creationId xmlns:p14="http://schemas.microsoft.com/office/powerpoint/2010/main" val="3096242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AutoShape 4" descr="Image result for two people icons">
            <a:extLst>
              <a:ext uri="{FF2B5EF4-FFF2-40B4-BE49-F238E27FC236}">
                <a16:creationId xmlns:a16="http://schemas.microsoft.com/office/drawing/2014/main" id="{DBE95054-9B2A-4A6F-882A-3C7444DF641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9E84614-67FD-4B3F-8D84-E740586D0F64}"/>
              </a:ext>
            </a:extLst>
          </p:cNvPr>
          <p:cNvSpPr txBox="1"/>
          <p:nvPr/>
        </p:nvSpPr>
        <p:spPr>
          <a:xfrm>
            <a:off x="266699" y="4137716"/>
            <a:ext cx="7513865" cy="2246769"/>
          </a:xfrm>
          <a:prstGeom prst="rect">
            <a:avLst/>
          </a:prstGeom>
          <a:noFill/>
        </p:spPr>
        <p:txBody>
          <a:bodyPr wrap="square" rtlCol="0">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solidFill>
                <a:effectLst/>
                <a:uLnTx/>
                <a:uFillTx/>
                <a:latin typeface="Aharoni" panose="020B0604020202020204" pitchFamily="2" charset="-79"/>
                <a:ea typeface="+mn-ea"/>
                <a:cs typeface="Aharoni" panose="020B0604020202020204" pitchFamily="2" charset="-79"/>
              </a:rPr>
              <a:t>What </a:t>
            </a:r>
            <a:r>
              <a:rPr kumimoji="0" lang="en-US" sz="4000" b="1" i="0" u="none" strike="noStrike" kern="1200" cap="none" spc="0" normalizeH="0" baseline="0" noProof="0" dirty="0" err="1">
                <a:ln>
                  <a:noFill/>
                </a:ln>
                <a:solidFill>
                  <a:srgbClr val="FFC000"/>
                </a:solidFill>
                <a:effectLst/>
                <a:uLnTx/>
                <a:uFillTx/>
                <a:latin typeface="Aharoni" panose="020B0604020202020204" pitchFamily="2" charset="-79"/>
                <a:ea typeface="+mn-ea"/>
                <a:cs typeface="Aharoni" panose="020B0604020202020204" pitchFamily="2" charset="-79"/>
              </a:rPr>
              <a:t>mus</a:t>
            </a:r>
            <a:r>
              <a:rPr lang="en-US" sz="4000" b="1" dirty="0">
                <a:solidFill>
                  <a:srgbClr val="FFC000"/>
                </a:solidFill>
                <a:latin typeface="Aharoni" panose="020B0604020202020204" pitchFamily="2" charset="-79"/>
                <a:cs typeface="Aharoni" panose="020B0604020202020204" pitchFamily="2" charset="-79"/>
              </a:rPr>
              <a:t>t we do differently?</a:t>
            </a:r>
            <a:endParaRPr kumimoji="0" lang="en-US" sz="4000" b="1" i="0" u="none" strike="noStrike" kern="1200" cap="none" spc="0" normalizeH="0" baseline="0" noProof="0" dirty="0">
              <a:ln>
                <a:noFill/>
              </a:ln>
              <a:solidFill>
                <a:srgbClr val="FFC000"/>
              </a:solidFill>
              <a:effectLst/>
              <a:uLnTx/>
              <a:uFillTx/>
              <a:latin typeface="Aharoni" panose="020B0604020202020204" pitchFamily="2" charset="-79"/>
              <a:ea typeface="+mn-ea"/>
              <a:cs typeface="Aharoni" panose="020B0604020202020204"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C000"/>
              </a:solidFill>
              <a:effectLst/>
              <a:uLnTx/>
              <a:uFillTx/>
              <a:latin typeface="Aharoni" panose="020B0604020202020204" pitchFamily="2" charset="-79"/>
              <a:ea typeface="+mn-ea"/>
              <a:cs typeface="Aharoni" panose="020B0604020202020204" pitchFamily="2" charset="-79"/>
            </a:endParaRPr>
          </a:p>
        </p:txBody>
      </p:sp>
      <p:pic>
        <p:nvPicPr>
          <p:cNvPr id="10" name="Picture 9">
            <a:extLst>
              <a:ext uri="{FF2B5EF4-FFF2-40B4-BE49-F238E27FC236}">
                <a16:creationId xmlns:a16="http://schemas.microsoft.com/office/drawing/2014/main" id="{B2B5CBBE-6CCD-482B-8651-4E52759B9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6729" y="2590799"/>
            <a:ext cx="4898572" cy="3093835"/>
          </a:xfrm>
          <a:prstGeom prst="rect">
            <a:avLst/>
          </a:prstGeom>
          <a:effectLst>
            <a:softEdge rad="635000"/>
          </a:effectLst>
        </p:spPr>
      </p:pic>
    </p:spTree>
    <p:extLst>
      <p:ext uri="{BB962C8B-B14F-4D97-AF65-F5344CB8AC3E}">
        <p14:creationId xmlns:p14="http://schemas.microsoft.com/office/powerpoint/2010/main" val="1393886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AutoShape 6" descr="Image result for bulb icon">
            <a:extLst>
              <a:ext uri="{FF2B5EF4-FFF2-40B4-BE49-F238E27FC236}">
                <a16:creationId xmlns:a16="http://schemas.microsoft.com/office/drawing/2014/main" id="{1627DCD4-79FD-4BF6-8132-6053100E8BB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AutoShape 8" descr="Image result for bulb icon">
            <a:extLst>
              <a:ext uri="{FF2B5EF4-FFF2-40B4-BE49-F238E27FC236}">
                <a16:creationId xmlns:a16="http://schemas.microsoft.com/office/drawing/2014/main" id="{973C7D3A-0A9C-424E-BE3E-3E9796A1382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utoShape 10" descr="Image result for bulb icon">
            <a:extLst>
              <a:ext uri="{FF2B5EF4-FFF2-40B4-BE49-F238E27FC236}">
                <a16:creationId xmlns:a16="http://schemas.microsoft.com/office/drawing/2014/main" id="{A9C6B87A-6FE5-4AE9-91CD-C9E211B16048}"/>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AutoShape 12" descr="Image result for bulb icon">
            <a:extLst>
              <a:ext uri="{FF2B5EF4-FFF2-40B4-BE49-F238E27FC236}">
                <a16:creationId xmlns:a16="http://schemas.microsoft.com/office/drawing/2014/main" id="{7FF089BF-7B75-4E22-AB03-EA16405A8B25}"/>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428CD6E1-4973-402B-BC6A-0495568C2482}"/>
              </a:ext>
            </a:extLst>
          </p:cNvPr>
          <p:cNvGrpSpPr/>
          <p:nvPr/>
        </p:nvGrpSpPr>
        <p:grpSpPr>
          <a:xfrm>
            <a:off x="505129" y="1215601"/>
            <a:ext cx="2814378" cy="4426797"/>
            <a:chOff x="505129" y="1215601"/>
            <a:chExt cx="2814378" cy="4426797"/>
          </a:xfrm>
        </p:grpSpPr>
        <p:pic>
          <p:nvPicPr>
            <p:cNvPr id="9238" name="Picture 22" descr="Image result for bulb icon">
              <a:extLst>
                <a:ext uri="{FF2B5EF4-FFF2-40B4-BE49-F238E27FC236}">
                  <a16:creationId xmlns:a16="http://schemas.microsoft.com/office/drawing/2014/main" id="{804A8D0E-6B7E-49F8-A62D-8A877FF726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692" t="12749" r="28292" b="20235"/>
            <a:stretch/>
          </p:blipFill>
          <p:spPr bwMode="auto">
            <a:xfrm>
              <a:off x="505129" y="1215601"/>
              <a:ext cx="2814378" cy="4426797"/>
            </a:xfrm>
            <a:prstGeom prst="rect">
              <a:avLst/>
            </a:prstGeom>
            <a:solidFill>
              <a:schemeClr val="tx1">
                <a:alpha val="92000"/>
              </a:schemeClr>
            </a:solidFill>
            <a:extLst/>
          </p:spPr>
        </p:pic>
        <p:sp>
          <p:nvSpPr>
            <p:cNvPr id="11" name="TextBox 10">
              <a:extLst>
                <a:ext uri="{FF2B5EF4-FFF2-40B4-BE49-F238E27FC236}">
                  <a16:creationId xmlns:a16="http://schemas.microsoft.com/office/drawing/2014/main" id="{FA8892C1-1954-4B03-84C2-C34C31DAF844}"/>
                </a:ext>
              </a:extLst>
            </p:cNvPr>
            <p:cNvSpPr txBox="1"/>
            <p:nvPr/>
          </p:nvSpPr>
          <p:spPr>
            <a:xfrm>
              <a:off x="1056884" y="1827074"/>
              <a:ext cx="171086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Systems approach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 designing &amp; strengthening community platforms for… </a:t>
              </a:r>
            </a:p>
          </p:txBody>
        </p:sp>
      </p:grpSp>
      <p:grpSp>
        <p:nvGrpSpPr>
          <p:cNvPr id="3" name="Group 2">
            <a:extLst>
              <a:ext uri="{FF2B5EF4-FFF2-40B4-BE49-F238E27FC236}">
                <a16:creationId xmlns:a16="http://schemas.microsoft.com/office/drawing/2014/main" id="{2FC4CF13-64F8-4693-B919-DC909752D79A}"/>
              </a:ext>
            </a:extLst>
          </p:cNvPr>
          <p:cNvGrpSpPr/>
          <p:nvPr/>
        </p:nvGrpSpPr>
        <p:grpSpPr>
          <a:xfrm>
            <a:off x="4577464" y="1775151"/>
            <a:ext cx="2878018" cy="4526897"/>
            <a:chOff x="4577464" y="1775151"/>
            <a:chExt cx="2878018" cy="4526897"/>
          </a:xfrm>
        </p:grpSpPr>
        <p:pic>
          <p:nvPicPr>
            <p:cNvPr id="16" name="Picture 22" descr="Image result for bulb icon">
              <a:extLst>
                <a:ext uri="{FF2B5EF4-FFF2-40B4-BE49-F238E27FC236}">
                  <a16:creationId xmlns:a16="http://schemas.microsoft.com/office/drawing/2014/main" id="{918A2A78-2309-4EAA-BC76-0B354267BA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692" t="12749" r="28292" b="20235"/>
            <a:stretch/>
          </p:blipFill>
          <p:spPr bwMode="auto">
            <a:xfrm>
              <a:off x="4577464" y="1775151"/>
              <a:ext cx="2878018" cy="452689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BD02A38-E55A-42E8-B25A-74ABD097257F}"/>
                </a:ext>
              </a:extLst>
            </p:cNvPr>
            <p:cNvSpPr txBox="1"/>
            <p:nvPr/>
          </p:nvSpPr>
          <p:spPr>
            <a:xfrm>
              <a:off x="4971388" y="2399437"/>
              <a:ext cx="220497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Integrated quality service delivery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through effective community empowerment &amp; engagement</a:t>
              </a:r>
            </a:p>
          </p:txBody>
        </p:sp>
      </p:grpSp>
      <p:grpSp>
        <p:nvGrpSpPr>
          <p:cNvPr id="4" name="Group 3">
            <a:extLst>
              <a:ext uri="{FF2B5EF4-FFF2-40B4-BE49-F238E27FC236}">
                <a16:creationId xmlns:a16="http://schemas.microsoft.com/office/drawing/2014/main" id="{2E74F119-6B34-45E1-B8B7-6DCCF43B1E3F}"/>
              </a:ext>
            </a:extLst>
          </p:cNvPr>
          <p:cNvGrpSpPr/>
          <p:nvPr/>
        </p:nvGrpSpPr>
        <p:grpSpPr>
          <a:xfrm>
            <a:off x="8580094" y="1215601"/>
            <a:ext cx="3006207" cy="4728528"/>
            <a:chOff x="8580094" y="1215601"/>
            <a:chExt cx="3006207" cy="4728528"/>
          </a:xfrm>
        </p:grpSpPr>
        <p:pic>
          <p:nvPicPr>
            <p:cNvPr id="17" name="Picture 22" descr="Image result for bulb icon">
              <a:extLst>
                <a:ext uri="{FF2B5EF4-FFF2-40B4-BE49-F238E27FC236}">
                  <a16:creationId xmlns:a16="http://schemas.microsoft.com/office/drawing/2014/main" id="{F2BE6CA2-B943-49F9-B7D0-D5C11A5DD5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692" t="12749" r="28292" b="20235"/>
            <a:stretch/>
          </p:blipFill>
          <p:spPr bwMode="auto">
            <a:xfrm>
              <a:off x="8580094" y="1215601"/>
              <a:ext cx="3006207" cy="472852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147E7E7-B80E-4317-8EAA-F4FFF2770043}"/>
                </a:ext>
              </a:extLst>
            </p:cNvPr>
            <p:cNvSpPr txBox="1"/>
            <p:nvPr/>
          </p:nvSpPr>
          <p:spPr>
            <a:xfrm>
              <a:off x="9162323" y="1775151"/>
              <a:ext cx="1972793"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…supported by </a:t>
              </a:r>
              <a:r>
                <a:rPr kumimoji="0" lang="en-US"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coordinated resource mobilization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sustainable financing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of community health</a:t>
              </a:r>
            </a:p>
          </p:txBody>
        </p:sp>
      </p:grpSp>
    </p:spTree>
    <p:extLst>
      <p:ext uri="{BB962C8B-B14F-4D97-AF65-F5344CB8AC3E}">
        <p14:creationId xmlns:p14="http://schemas.microsoft.com/office/powerpoint/2010/main" val="2727685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E0A528-F82D-4094-94D2-E074F0A470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1EA07C-EE9C-40C2-ADB5-5ED734F62BC1}" type="slidenum">
              <a:rPr kumimoji="0" lang="en-US" sz="675"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675"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BE457C3D-C391-45CD-965F-EAF92DB10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00573"/>
          </a:xfrm>
          <a:prstGeom prst="rect">
            <a:avLst/>
          </a:prstGeom>
        </p:spPr>
      </p:pic>
      <p:sp>
        <p:nvSpPr>
          <p:cNvPr id="14" name="TextBox 13">
            <a:extLst>
              <a:ext uri="{FF2B5EF4-FFF2-40B4-BE49-F238E27FC236}">
                <a16:creationId xmlns:a16="http://schemas.microsoft.com/office/drawing/2014/main" id="{1C3C731F-EC0D-4153-ACA1-1BCD308AC159}"/>
              </a:ext>
            </a:extLst>
          </p:cNvPr>
          <p:cNvSpPr txBox="1"/>
          <p:nvPr/>
        </p:nvSpPr>
        <p:spPr>
          <a:xfrm>
            <a:off x="281353" y="4795515"/>
            <a:ext cx="488852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Child / Family-centered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Life course approach</a:t>
            </a:r>
          </a:p>
        </p:txBody>
      </p:sp>
      <p:sp>
        <p:nvSpPr>
          <p:cNvPr id="5" name="TextBox 4">
            <a:extLst>
              <a:ext uri="{FF2B5EF4-FFF2-40B4-BE49-F238E27FC236}">
                <a16:creationId xmlns:a16="http://schemas.microsoft.com/office/drawing/2014/main" id="{C3391CDD-0C86-4BA2-B01B-526D30714C2E}"/>
              </a:ext>
            </a:extLst>
          </p:cNvPr>
          <p:cNvSpPr txBox="1"/>
          <p:nvPr/>
        </p:nvSpPr>
        <p:spPr>
          <a:xfrm>
            <a:off x="586152" y="677490"/>
            <a:ext cx="5643197" cy="195149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‘…The key was an approach that put individuals and communities at the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centre</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of care…’</a:t>
            </a:r>
          </a:p>
        </p:txBody>
      </p:sp>
      <p:sp>
        <p:nvSpPr>
          <p:cNvPr id="3" name="TextBox 2">
            <a:extLst>
              <a:ext uri="{FF2B5EF4-FFF2-40B4-BE49-F238E27FC236}">
                <a16:creationId xmlns:a16="http://schemas.microsoft.com/office/drawing/2014/main" id="{1A95A5EC-1E5A-4703-A837-203D6CCD55E2}"/>
              </a:ext>
            </a:extLst>
          </p:cNvPr>
          <p:cNvSpPr txBox="1"/>
          <p:nvPr/>
        </p:nvSpPr>
        <p:spPr>
          <a:xfrm>
            <a:off x="4095750" y="2628986"/>
            <a:ext cx="2129202" cy="338554"/>
          </a:xfrm>
          <a:prstGeom prst="rect">
            <a:avLst/>
          </a:prstGeom>
          <a:noFill/>
        </p:spPr>
        <p:txBody>
          <a:bodyPr wrap="square" rtlCol="0">
            <a:spAutoFit/>
          </a:bodyPr>
          <a:lstStyle/>
          <a:p>
            <a:r>
              <a:rPr lang="en-US" sz="1600" i="1" dirty="0">
                <a:solidFill>
                  <a:schemeClr val="bg1"/>
                </a:solidFill>
                <a:latin typeface="Arial" panose="020B0604020202020204" pitchFamily="34" charset="0"/>
                <a:cs typeface="Arial" panose="020B0604020202020204" pitchFamily="34" charset="0"/>
              </a:rPr>
              <a:t>H.E. P. Kagame</a:t>
            </a:r>
          </a:p>
        </p:txBody>
      </p:sp>
    </p:spTree>
    <p:extLst>
      <p:ext uri="{BB962C8B-B14F-4D97-AF65-F5344CB8AC3E}">
        <p14:creationId xmlns:p14="http://schemas.microsoft.com/office/powerpoint/2010/main" val="331717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33C733BA-AFAD-485E-91F4-AE1E16C498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7816" y="1204119"/>
            <a:ext cx="6674644" cy="4449762"/>
          </a:xfrm>
          <a:prstGeom prst="rect">
            <a:avLst/>
          </a:prstGeom>
          <a:effectLst>
            <a:softEdge rad="88900"/>
          </a:effectLst>
        </p:spPr>
      </p:pic>
      <p:sp>
        <p:nvSpPr>
          <p:cNvPr id="5" name="TextBox 4">
            <a:extLst>
              <a:ext uri="{FF2B5EF4-FFF2-40B4-BE49-F238E27FC236}">
                <a16:creationId xmlns:a16="http://schemas.microsoft.com/office/drawing/2014/main" id="{B6FD65F3-E790-4219-A91E-64E4BF3D832F}"/>
              </a:ext>
            </a:extLst>
          </p:cNvPr>
          <p:cNvSpPr txBox="1"/>
          <p:nvPr/>
        </p:nvSpPr>
        <p:spPr>
          <a:xfrm>
            <a:off x="199292" y="3407112"/>
            <a:ext cx="4888524"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Empower communities to own and lead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Bottom-up mutual accountability </a:t>
            </a:r>
          </a:p>
        </p:txBody>
      </p:sp>
    </p:spTree>
    <p:extLst>
      <p:ext uri="{BB962C8B-B14F-4D97-AF65-F5344CB8AC3E}">
        <p14:creationId xmlns:p14="http://schemas.microsoft.com/office/powerpoint/2010/main" val="3692438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FD65F3-E790-4219-A91E-64E4BF3D832F}"/>
              </a:ext>
            </a:extLst>
          </p:cNvPr>
          <p:cNvSpPr txBox="1"/>
          <p:nvPr/>
        </p:nvSpPr>
        <p:spPr>
          <a:xfrm>
            <a:off x="164123" y="3415477"/>
            <a:ext cx="4888524" cy="3108543"/>
          </a:xfrm>
          <a:prstGeom prst="rect">
            <a:avLst/>
          </a:prstGeom>
          <a:noFill/>
        </p:spPr>
        <p:txBody>
          <a:bodyPr wrap="square" rtlCol="0">
            <a:spAutoFit/>
          </a:bodyPr>
          <a:lstStyle/>
          <a:p>
            <a:pPr>
              <a:defRPr/>
            </a:pPr>
            <a:r>
              <a:rPr lang="en-US" sz="2800" dirty="0">
                <a:solidFill>
                  <a:prstClr val="white"/>
                </a:solidFill>
                <a:latin typeface="Arial Black" panose="020B0A04020102020204" pitchFamily="34" charset="0"/>
              </a:rPr>
              <a:t>Community based certification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Synergies </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a:t>
            </a:r>
            <a:r>
              <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 complementarities across sectors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pic>
        <p:nvPicPr>
          <p:cNvPr id="6" name="Picture 5">
            <a:extLst>
              <a:ext uri="{FF2B5EF4-FFF2-40B4-BE49-F238E27FC236}">
                <a16:creationId xmlns:a16="http://schemas.microsoft.com/office/drawing/2014/main" id="{D3B63E14-548E-4916-9CBF-55BB2A2712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2128" y="1195754"/>
            <a:ext cx="6928271" cy="4736123"/>
          </a:xfrm>
          <a:prstGeom prst="rect">
            <a:avLst/>
          </a:prstGeom>
          <a:effectLst>
            <a:softEdge rad="152400"/>
          </a:effectLst>
        </p:spPr>
      </p:pic>
    </p:spTree>
    <p:extLst>
      <p:ext uri="{BB962C8B-B14F-4D97-AF65-F5344CB8AC3E}">
        <p14:creationId xmlns:p14="http://schemas.microsoft.com/office/powerpoint/2010/main" val="3243688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9806EE-8E49-4A3B-BF13-9E851B9BBB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13040"/>
          </a:xfrm>
          <a:prstGeom prst="rect">
            <a:avLst/>
          </a:prstGeom>
        </p:spPr>
      </p:pic>
      <p:sp>
        <p:nvSpPr>
          <p:cNvPr id="5" name="TextBox 4">
            <a:extLst>
              <a:ext uri="{FF2B5EF4-FFF2-40B4-BE49-F238E27FC236}">
                <a16:creationId xmlns:a16="http://schemas.microsoft.com/office/drawing/2014/main" id="{16460225-EB16-4D85-AA58-F12F2A545496}"/>
              </a:ext>
            </a:extLst>
          </p:cNvPr>
          <p:cNvSpPr txBox="1"/>
          <p:nvPr/>
        </p:nvSpPr>
        <p:spPr>
          <a:xfrm>
            <a:off x="828674" y="333722"/>
            <a:ext cx="10534650" cy="2053960"/>
          </a:xfrm>
          <a:prstGeom prst="rect">
            <a:avLst/>
          </a:prstGeom>
          <a:solidFill>
            <a:schemeClr val="accent6">
              <a:lumMod val="95000"/>
              <a:lumOff val="5000"/>
            </a:schemeClr>
          </a:solidFill>
        </p:spPr>
        <p:txBody>
          <a:bodyPr wrap="square" rtlCol="0">
            <a:spAutoFit/>
          </a:bodyPr>
          <a:lstStyle/>
          <a:p>
            <a:pPr>
              <a:lnSpc>
                <a:spcPct val="150000"/>
              </a:lnSpc>
              <a:spcBef>
                <a:spcPts val="1800"/>
              </a:spcBef>
              <a:spcAft>
                <a:spcPts val="1800"/>
              </a:spcAft>
            </a:pPr>
            <a:r>
              <a:rPr lang="en-US" sz="2800" dirty="0">
                <a:solidFill>
                  <a:srgbClr val="FFC000"/>
                </a:solidFill>
                <a:latin typeface="Arial" panose="020B0604020202020204" pitchFamily="34" charset="0"/>
                <a:cs typeface="Arial" panose="020B0604020202020204" pitchFamily="34" charset="0"/>
              </a:rPr>
              <a:t>“…Each country must </a:t>
            </a:r>
            <a:r>
              <a:rPr lang="en-US" sz="3200" b="1" dirty="0">
                <a:solidFill>
                  <a:srgbClr val="FFC000"/>
                </a:solidFill>
                <a:latin typeface="Arial" panose="020B0604020202020204" pitchFamily="34" charset="0"/>
                <a:cs typeface="Arial" panose="020B0604020202020204" pitchFamily="34" charset="0"/>
              </a:rPr>
              <a:t>explore its own </a:t>
            </a:r>
            <a:r>
              <a:rPr lang="en-US" sz="2800" b="1" dirty="0">
                <a:solidFill>
                  <a:srgbClr val="FFC000"/>
                </a:solidFill>
                <a:latin typeface="Arial" panose="020B0604020202020204" pitchFamily="34" charset="0"/>
                <a:cs typeface="Arial" panose="020B0604020202020204" pitchFamily="34" charset="0"/>
              </a:rPr>
              <a:t>tailor-made</a:t>
            </a:r>
            <a:r>
              <a:rPr lang="en-US" sz="2800" dirty="0">
                <a:solidFill>
                  <a:srgbClr val="FFC000"/>
                </a:solidFill>
                <a:latin typeface="Arial" panose="020B0604020202020204" pitchFamily="34" charset="0"/>
                <a:cs typeface="Arial" panose="020B0604020202020204" pitchFamily="34" charset="0"/>
              </a:rPr>
              <a:t> solutions to strengthen its health systems. In doing so, </a:t>
            </a:r>
            <a:r>
              <a:rPr lang="en-US" sz="2800" dirty="0">
                <a:solidFill>
                  <a:srgbClr val="00B0F0"/>
                </a:solidFill>
                <a:latin typeface="Arial Black" panose="020B0A04020102020204" pitchFamily="34" charset="0"/>
                <a:cs typeface="Arial" panose="020B0604020202020204" pitchFamily="34" charset="0"/>
              </a:rPr>
              <a:t>priority must be given to prevention</a:t>
            </a:r>
            <a:r>
              <a:rPr lang="en-US" sz="2800" dirty="0">
                <a:solidFill>
                  <a:srgbClr val="FFC000"/>
                </a:solidFill>
                <a:latin typeface="Arial" panose="020B0604020202020204" pitchFamily="34" charset="0"/>
                <a:cs typeface="Arial" panose="020B0604020202020204" pitchFamily="34" charset="0"/>
              </a:rPr>
              <a:t>…”</a:t>
            </a:r>
          </a:p>
        </p:txBody>
      </p:sp>
      <p:sp>
        <p:nvSpPr>
          <p:cNvPr id="2" name="TextBox 1">
            <a:extLst>
              <a:ext uri="{FF2B5EF4-FFF2-40B4-BE49-F238E27FC236}">
                <a16:creationId xmlns:a16="http://schemas.microsoft.com/office/drawing/2014/main" id="{31933604-F2C9-4769-AA78-716235263C62}"/>
              </a:ext>
            </a:extLst>
          </p:cNvPr>
          <p:cNvSpPr txBox="1"/>
          <p:nvPr/>
        </p:nvSpPr>
        <p:spPr>
          <a:xfrm>
            <a:off x="8315324" y="2387682"/>
            <a:ext cx="3048000" cy="830997"/>
          </a:xfrm>
          <a:prstGeom prst="rect">
            <a:avLst/>
          </a:prstGeom>
          <a:noFill/>
        </p:spPr>
        <p:txBody>
          <a:bodyPr wrap="square" rtlCol="0">
            <a:spAutoFit/>
          </a:bodyPr>
          <a:lstStyle/>
          <a:p>
            <a:r>
              <a:rPr lang="en-US" sz="1600" i="1" dirty="0">
                <a:solidFill>
                  <a:schemeClr val="bg1"/>
                </a:solidFill>
              </a:rPr>
              <a:t>Her Excellency Maria Fernanda Espinosa Garces, President of the 73</a:t>
            </a:r>
            <a:r>
              <a:rPr lang="en-US" sz="1600" i="1" baseline="30000" dirty="0">
                <a:solidFill>
                  <a:schemeClr val="bg1"/>
                </a:solidFill>
              </a:rPr>
              <a:t>rd</a:t>
            </a:r>
            <a:r>
              <a:rPr lang="en-US" sz="1600" i="1" dirty="0">
                <a:solidFill>
                  <a:schemeClr val="bg1"/>
                </a:solidFill>
              </a:rPr>
              <a:t> session of the UNGA</a:t>
            </a:r>
          </a:p>
        </p:txBody>
      </p:sp>
    </p:spTree>
    <p:extLst>
      <p:ext uri="{BB962C8B-B14F-4D97-AF65-F5344CB8AC3E}">
        <p14:creationId xmlns:p14="http://schemas.microsoft.com/office/powerpoint/2010/main" val="29740585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E4DB2F-39C9-477D-A38F-3F26FE8CDA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78842"/>
          </a:xfrm>
          <a:prstGeom prst="rect">
            <a:avLst/>
          </a:prstGeom>
        </p:spPr>
      </p:pic>
      <p:sp>
        <p:nvSpPr>
          <p:cNvPr id="4" name="TextBox 3">
            <a:extLst>
              <a:ext uri="{FF2B5EF4-FFF2-40B4-BE49-F238E27FC236}">
                <a16:creationId xmlns:a16="http://schemas.microsoft.com/office/drawing/2014/main" id="{89B44329-F9CF-4809-8A26-D73EA83FABAB}"/>
              </a:ext>
            </a:extLst>
          </p:cNvPr>
          <p:cNvSpPr txBox="1">
            <a:spLocks noChangeArrowheads="1"/>
          </p:cNvSpPr>
          <p:nvPr/>
        </p:nvSpPr>
        <p:spPr bwMode="auto">
          <a:xfrm>
            <a:off x="6436833" y="567792"/>
            <a:ext cx="5915588"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en-US" sz="6000" b="0" i="0" u="none" strike="noStrike" kern="0" cap="none" spc="0" normalizeH="0" baseline="0" noProof="0" dirty="0">
                <a:ln>
                  <a:noFill/>
                </a:ln>
                <a:solidFill>
                  <a:srgbClr val="2899FC"/>
                </a:solidFill>
                <a:effectLst/>
                <a:uLnTx/>
                <a:uFillTx/>
                <a:latin typeface="Arial Black" panose="020B0A04020102020204" pitchFamily="34" charset="0"/>
                <a:ea typeface="+mn-ea"/>
                <a:cs typeface="+mn-cs"/>
              </a:rPr>
              <a:t>Thank You</a:t>
            </a:r>
          </a:p>
        </p:txBody>
      </p:sp>
      <p:sp>
        <p:nvSpPr>
          <p:cNvPr id="15" name="Rectangle 14">
            <a:extLst>
              <a:ext uri="{FF2B5EF4-FFF2-40B4-BE49-F238E27FC236}">
                <a16:creationId xmlns:a16="http://schemas.microsoft.com/office/drawing/2014/main" id="{B5868007-E2A8-49B2-8F25-87F4CBE1AFE1}"/>
              </a:ext>
            </a:extLst>
          </p:cNvPr>
          <p:cNvSpPr/>
          <p:nvPr/>
        </p:nvSpPr>
        <p:spPr>
          <a:xfrm>
            <a:off x="874753" y="0"/>
            <a:ext cx="3024147" cy="2312799"/>
          </a:xfrm>
          <a:prstGeom prst="rect">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B67091C4-0332-4433-8F22-6DAE86DE07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936747" y="189577"/>
            <a:ext cx="2877413" cy="17704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80362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FC8FA259-19FF-433C-8761-AE016D3B6F45}"/>
              </a:ext>
            </a:extLst>
          </p:cNvPr>
          <p:cNvGraphicFramePr>
            <a:graphicFrameLocks/>
          </p:cNvGraphicFramePr>
          <p:nvPr>
            <p:extLst>
              <p:ext uri="{D42A27DB-BD31-4B8C-83A1-F6EECF244321}">
                <p14:modId xmlns:p14="http://schemas.microsoft.com/office/powerpoint/2010/main" val="114849046"/>
              </p:ext>
            </p:extLst>
          </p:nvPr>
        </p:nvGraphicFramePr>
        <p:xfrm>
          <a:off x="680720" y="680720"/>
          <a:ext cx="10922000" cy="57810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25671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356F8A-FD7C-4DDF-BAA9-B4A716F5E48B}"/>
              </a:ext>
            </a:extLst>
          </p:cNvPr>
          <p:cNvSpPr>
            <a:spLocks noGrp="1"/>
          </p:cNvSpPr>
          <p:nvPr>
            <p:ph type="sldNum" sz="quarter" idx="4294967295"/>
          </p:nvPr>
        </p:nvSpPr>
        <p:spPr>
          <a:xfrm>
            <a:off x="8610600" y="635635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59C32F-42EA-4E7F-9C97-58EA9CC87354}"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AutoShape 4" descr="Image result for two people icons">
            <a:extLst>
              <a:ext uri="{FF2B5EF4-FFF2-40B4-BE49-F238E27FC236}">
                <a16:creationId xmlns:a16="http://schemas.microsoft.com/office/drawing/2014/main" id="{DBE95054-9B2A-4A6F-882A-3C7444DF641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3BC6F18-36BC-45E5-B6A1-93275818463B}"/>
              </a:ext>
            </a:extLst>
          </p:cNvPr>
          <p:cNvGrpSpPr/>
          <p:nvPr/>
        </p:nvGrpSpPr>
        <p:grpSpPr>
          <a:xfrm>
            <a:off x="552400" y="195349"/>
            <a:ext cx="3636674" cy="2325612"/>
            <a:chOff x="3874301" y="878871"/>
            <a:chExt cx="3518759" cy="2325612"/>
          </a:xfrm>
        </p:grpSpPr>
        <p:grpSp>
          <p:nvGrpSpPr>
            <p:cNvPr id="5" name="Group 4">
              <a:extLst>
                <a:ext uri="{FF2B5EF4-FFF2-40B4-BE49-F238E27FC236}">
                  <a16:creationId xmlns:a16="http://schemas.microsoft.com/office/drawing/2014/main" id="{97075C29-7A9A-47B3-957D-9BE6B5C3E85F}"/>
                </a:ext>
              </a:extLst>
            </p:cNvPr>
            <p:cNvGrpSpPr/>
            <p:nvPr/>
          </p:nvGrpSpPr>
          <p:grpSpPr>
            <a:xfrm>
              <a:off x="3874301" y="878871"/>
              <a:ext cx="3508744" cy="2325612"/>
              <a:chOff x="2954317" y="605730"/>
              <a:chExt cx="2799325" cy="1859280"/>
            </a:xfrm>
          </p:grpSpPr>
          <p:pic>
            <p:nvPicPr>
              <p:cNvPr id="6" name="Picture 2" descr="Related image">
                <a:extLst>
                  <a:ext uri="{FF2B5EF4-FFF2-40B4-BE49-F238E27FC236}">
                    <a16:creationId xmlns:a16="http://schemas.microsoft.com/office/drawing/2014/main" id="{36C47CAC-6DFB-403C-83E6-A1EF1090A1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4317" y="605730"/>
                <a:ext cx="2799325" cy="18592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CA24C08-2769-4122-A5B8-D2A8B6707C8F}"/>
                  </a:ext>
                </a:extLst>
              </p:cNvPr>
              <p:cNvSpPr txBox="1"/>
              <p:nvPr/>
            </p:nvSpPr>
            <p:spPr>
              <a:xfrm>
                <a:off x="3124739" y="1062331"/>
                <a:ext cx="1030662" cy="7627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Black" panose="020B0A04020102020204" pitchFamily="34" charset="0"/>
                    <a:ea typeface="+mn-ea"/>
                    <a:cs typeface="+mn-cs"/>
                  </a:rPr>
                  <a:t>400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Black" panose="020B0A04020102020204" pitchFamily="34" charset="0"/>
                    <a:ea typeface="+mn-ea"/>
                    <a:cs typeface="+mn-cs"/>
                  </a:rPr>
                  <a:t>Million</a:t>
                </a:r>
                <a:r>
                  <a:rPr kumimoji="0" lang="en-US" sz="2800" b="1" i="0" u="none" strike="noStrike" kern="0" cap="none" spc="0" normalizeH="0" baseline="0" noProof="0" dirty="0">
                    <a:ln>
                      <a:noFill/>
                    </a:ln>
                    <a:solidFill>
                      <a:prstClr val="white"/>
                    </a:solidFill>
                    <a:effectLst/>
                    <a:uLnTx/>
                    <a:uFillTx/>
                    <a:latin typeface="Calibri" panose="020F0502020204030204"/>
                    <a:ea typeface="+mn-ea"/>
                    <a:cs typeface="+mn-cs"/>
                  </a:rPr>
                  <a:t> </a:t>
                </a:r>
              </a:p>
            </p:txBody>
          </p:sp>
        </p:grpSp>
        <p:pic>
          <p:nvPicPr>
            <p:cNvPr id="3084" name="Picture 12" descr="Related image">
              <a:extLst>
                <a:ext uri="{FF2B5EF4-FFF2-40B4-BE49-F238E27FC236}">
                  <a16:creationId xmlns:a16="http://schemas.microsoft.com/office/drawing/2014/main" id="{F8BC2D67-3652-4FD5-8FC4-E42043D0C9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7303" y="1320982"/>
              <a:ext cx="786809" cy="78680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6354AF6-B71D-4635-9B59-884F82F7C0D5}"/>
                </a:ext>
              </a:extLst>
            </p:cNvPr>
            <p:cNvSpPr txBox="1"/>
            <p:nvPr/>
          </p:nvSpPr>
          <p:spPr>
            <a:xfrm>
              <a:off x="5752235" y="1595401"/>
              <a:ext cx="1640825"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white"/>
                  </a:solidFill>
                  <a:effectLst/>
                  <a:uLnTx/>
                  <a:uFillTx/>
                  <a:latin typeface="Arial Black" panose="020B0A04020102020204" pitchFamily="34" charset="0"/>
                  <a:ea typeface="+mn-ea"/>
                  <a:cs typeface="+mn-cs"/>
                </a:rPr>
                <a:t>lack access </a:t>
              </a:r>
              <a:r>
                <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rPr>
                <a:t>to essential health care</a:t>
              </a:r>
            </a:p>
          </p:txBody>
        </p:sp>
      </p:grpSp>
      <p:grpSp>
        <p:nvGrpSpPr>
          <p:cNvPr id="15" name="Group 14">
            <a:extLst>
              <a:ext uri="{FF2B5EF4-FFF2-40B4-BE49-F238E27FC236}">
                <a16:creationId xmlns:a16="http://schemas.microsoft.com/office/drawing/2014/main" id="{A63800B3-6465-4502-B3A7-968C97CC51E4}"/>
              </a:ext>
            </a:extLst>
          </p:cNvPr>
          <p:cNvGrpSpPr/>
          <p:nvPr/>
        </p:nvGrpSpPr>
        <p:grpSpPr>
          <a:xfrm>
            <a:off x="4178724" y="2078850"/>
            <a:ext cx="5231219" cy="2581940"/>
            <a:chOff x="4345435" y="1095379"/>
            <a:chExt cx="5231219" cy="2581940"/>
          </a:xfrm>
        </p:grpSpPr>
        <p:grpSp>
          <p:nvGrpSpPr>
            <p:cNvPr id="16" name="Group 15">
              <a:extLst>
                <a:ext uri="{FF2B5EF4-FFF2-40B4-BE49-F238E27FC236}">
                  <a16:creationId xmlns:a16="http://schemas.microsoft.com/office/drawing/2014/main" id="{7AB7B471-C0C5-4462-B5B8-682DCB3353F6}"/>
                </a:ext>
              </a:extLst>
            </p:cNvPr>
            <p:cNvGrpSpPr/>
            <p:nvPr/>
          </p:nvGrpSpPr>
          <p:grpSpPr>
            <a:xfrm>
              <a:off x="4345435" y="1095379"/>
              <a:ext cx="4756035" cy="2581940"/>
              <a:chOff x="3700130" y="791814"/>
              <a:chExt cx="3508744" cy="2325612"/>
            </a:xfrm>
          </p:grpSpPr>
          <p:pic>
            <p:nvPicPr>
              <p:cNvPr id="20" name="Picture 2" descr="Related image">
                <a:extLst>
                  <a:ext uri="{FF2B5EF4-FFF2-40B4-BE49-F238E27FC236}">
                    <a16:creationId xmlns:a16="http://schemas.microsoft.com/office/drawing/2014/main" id="{5AD918A6-40E9-4BBF-9A97-6F139C8681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0130" y="791814"/>
                <a:ext cx="3508744" cy="232561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4F6013C-042B-4272-9487-F92C9A3214AC}"/>
                  </a:ext>
                </a:extLst>
              </p:cNvPr>
              <p:cNvSpPr txBox="1"/>
              <p:nvPr/>
            </p:nvSpPr>
            <p:spPr>
              <a:xfrm>
                <a:off x="3852268" y="1416215"/>
                <a:ext cx="2878142" cy="471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panose="020F0502020204030204"/>
                    <a:ea typeface="+mn-ea"/>
                    <a:cs typeface="+mn-cs"/>
                  </a:rPr>
                  <a:t>Care</a:t>
                </a:r>
                <a:r>
                  <a:rPr kumimoji="0" lang="en-US" sz="2800" b="0" i="0" u="none" strike="noStrike" kern="0" cap="none" spc="0" normalizeH="0" baseline="0" noProof="0" dirty="0">
                    <a:ln>
                      <a:noFill/>
                    </a:ln>
                    <a:solidFill>
                      <a:prstClr val="white"/>
                    </a:solidFill>
                    <a:effectLst/>
                    <a:uLnTx/>
                    <a:uFillTx/>
                    <a:latin typeface="Calibri" panose="020F0502020204030204"/>
                    <a:ea typeface="+mn-ea"/>
                    <a:cs typeface="+mn-cs"/>
                  </a:rPr>
                  <a:t> is </a:t>
                </a:r>
                <a:r>
                  <a:rPr kumimoji="0" lang="en-US" sz="2800" b="1" i="0" u="none" strike="noStrike" kern="0" cap="none" spc="0" normalizeH="0" baseline="0" noProof="0" dirty="0">
                    <a:ln>
                      <a:noFill/>
                    </a:ln>
                    <a:solidFill>
                      <a:prstClr val="white"/>
                    </a:solidFill>
                    <a:effectLst/>
                    <a:uLnTx/>
                    <a:uFillTx/>
                    <a:latin typeface="Arial Black" panose="020B0A04020102020204" pitchFamily="34" charset="0"/>
                    <a:ea typeface="+mn-ea"/>
                    <a:cs typeface="+mn-cs"/>
                  </a:rPr>
                  <a:t>fragmented</a:t>
                </a:r>
                <a:endParaRPr kumimoji="0" lang="en-US" sz="2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28" name="TextBox 27">
              <a:extLst>
                <a:ext uri="{FF2B5EF4-FFF2-40B4-BE49-F238E27FC236}">
                  <a16:creationId xmlns:a16="http://schemas.microsoft.com/office/drawing/2014/main" id="{8D3B3101-0C50-449C-A65A-4C2BB76D91E0}"/>
                </a:ext>
              </a:extLst>
            </p:cNvPr>
            <p:cNvSpPr txBox="1"/>
            <p:nvPr/>
          </p:nvSpPr>
          <p:spPr>
            <a:xfrm>
              <a:off x="5213104" y="2302072"/>
              <a:ext cx="43635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rPr>
                <a:t>… and of </a:t>
              </a:r>
              <a:r>
                <a:rPr kumimoji="0" lang="en-US" sz="2400" b="1" i="0" u="none" strike="noStrike" kern="0" cap="none" spc="0" normalizeH="0" baseline="0" noProof="0" dirty="0">
                  <a:ln>
                    <a:noFill/>
                  </a:ln>
                  <a:solidFill>
                    <a:prstClr val="white"/>
                  </a:solidFill>
                  <a:effectLst/>
                  <a:uLnTx/>
                  <a:uFillTx/>
                  <a:latin typeface="Arial Black" panose="020B0A04020102020204" pitchFamily="34" charset="0"/>
                  <a:ea typeface="+mn-ea"/>
                  <a:cs typeface="+mn-cs"/>
                </a:rPr>
                <a:t>poor quality</a:t>
              </a:r>
            </a:p>
          </p:txBody>
        </p:sp>
      </p:grpSp>
      <p:grpSp>
        <p:nvGrpSpPr>
          <p:cNvPr id="31" name="Group 30">
            <a:extLst>
              <a:ext uri="{FF2B5EF4-FFF2-40B4-BE49-F238E27FC236}">
                <a16:creationId xmlns:a16="http://schemas.microsoft.com/office/drawing/2014/main" id="{40DC92A7-DABB-487C-8708-1FC53DBB37D9}"/>
              </a:ext>
            </a:extLst>
          </p:cNvPr>
          <p:cNvGrpSpPr/>
          <p:nvPr/>
        </p:nvGrpSpPr>
        <p:grpSpPr>
          <a:xfrm>
            <a:off x="7031927" y="4318724"/>
            <a:ext cx="4756035" cy="2581940"/>
            <a:chOff x="3700130" y="791814"/>
            <a:chExt cx="3508744" cy="2325612"/>
          </a:xfrm>
        </p:grpSpPr>
        <p:pic>
          <p:nvPicPr>
            <p:cNvPr id="33" name="Picture 2" descr="Related image">
              <a:extLst>
                <a:ext uri="{FF2B5EF4-FFF2-40B4-BE49-F238E27FC236}">
                  <a16:creationId xmlns:a16="http://schemas.microsoft.com/office/drawing/2014/main" id="{A11741F4-3B34-43DE-827F-FEA6BAF89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0130" y="791814"/>
              <a:ext cx="3508744" cy="2325612"/>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B4EDF2A4-153C-40D3-9565-7336F6C4BA96}"/>
                </a:ext>
              </a:extLst>
            </p:cNvPr>
            <p:cNvSpPr txBox="1"/>
            <p:nvPr/>
          </p:nvSpPr>
          <p:spPr>
            <a:xfrm>
              <a:off x="3736141" y="1261318"/>
              <a:ext cx="3436721" cy="11920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Arial Black" panose="020B0A04020102020204" pitchFamily="34" charset="0"/>
                  <a:ea typeface="+mn-ea"/>
                  <a:cs typeface="+mn-cs"/>
                </a:rPr>
                <a:t>Responsiveness</a:t>
              </a:r>
              <a:r>
                <a:rPr kumimoji="0" lang="en-US" sz="2800" b="1" i="0" u="none" strike="noStrike" kern="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panose="020F0502020204030204"/>
                  <a:ea typeface="+mn-ea"/>
                  <a:cs typeface="+mn-cs"/>
                </a:rPr>
                <a:t>of the health system </a:t>
              </a:r>
              <a:r>
                <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rPr>
                <a:t>and</a:t>
              </a:r>
              <a:r>
                <a:rPr kumimoji="0" lang="en-US" sz="2800" b="1"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000" b="1" i="0" u="none" strike="noStrike" kern="0" cap="none" spc="0" normalizeH="0" baseline="0" noProof="0" dirty="0">
                  <a:ln>
                    <a:noFill/>
                  </a:ln>
                  <a:solidFill>
                    <a:prstClr val="white"/>
                  </a:solidFill>
                  <a:effectLst/>
                  <a:uLnTx/>
                  <a:uFillTx/>
                  <a:latin typeface="Arial Black" panose="020B0A04020102020204" pitchFamily="34" charset="0"/>
                  <a:ea typeface="+mn-ea"/>
                  <a:cs typeface="+mn-cs"/>
                </a:rPr>
                <a:t>satisfaction</a:t>
              </a:r>
              <a:r>
                <a:rPr kumimoji="0" lang="en-US" sz="2800" b="1"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000" b="1" i="0" u="none" strike="noStrike" kern="0" cap="none" spc="0" normalizeH="0" baseline="0" noProof="0" dirty="0">
                  <a:ln>
                    <a:noFill/>
                  </a:ln>
                  <a:solidFill>
                    <a:prstClr val="white"/>
                  </a:solidFill>
                  <a:effectLst/>
                  <a:uLnTx/>
                  <a:uFillTx/>
                  <a:latin typeface="Calibri" panose="020F0502020204030204"/>
                  <a:ea typeface="+mn-ea"/>
                  <a:cs typeface="+mn-cs"/>
                </a:rPr>
                <a:t>with health services remain </a:t>
              </a:r>
              <a:r>
                <a:rPr kumimoji="0" lang="en-US" sz="2400" b="1" i="0" u="none" strike="noStrike" kern="0" cap="none" spc="0" normalizeH="0" baseline="0" noProof="0" dirty="0">
                  <a:ln>
                    <a:noFill/>
                  </a:ln>
                  <a:solidFill>
                    <a:prstClr val="white"/>
                  </a:solidFill>
                  <a:effectLst/>
                  <a:uLnTx/>
                  <a:uFillTx/>
                  <a:latin typeface="Arial Black" panose="020B0A04020102020204" pitchFamily="34" charset="0"/>
                  <a:ea typeface="+mn-ea"/>
                  <a:cs typeface="+mn-cs"/>
                </a:rPr>
                <a:t>low</a:t>
              </a:r>
              <a:endParaRPr kumimoji="0" lang="en-US" sz="2800" b="0" i="0" u="none" strike="noStrike" kern="0" cap="none" spc="0" normalizeH="0" baseline="0" noProof="0" dirty="0">
                <a:ln>
                  <a:noFill/>
                </a:ln>
                <a:solidFill>
                  <a:prstClr val="white"/>
                </a:solidFill>
                <a:effectLst/>
                <a:uLnTx/>
                <a:uFillTx/>
                <a:latin typeface="Arial Black" panose="020B0A04020102020204" pitchFamily="34" charset="0"/>
                <a:ea typeface="+mn-ea"/>
                <a:cs typeface="+mn-cs"/>
              </a:endParaRPr>
            </a:p>
          </p:txBody>
        </p:sp>
      </p:grpSp>
    </p:spTree>
    <p:extLst>
      <p:ext uri="{BB962C8B-B14F-4D97-AF65-F5344CB8AC3E}">
        <p14:creationId xmlns:p14="http://schemas.microsoft.com/office/powerpoint/2010/main" val="2076298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35F2256-B7FD-45CA-986D-6150F1FDCCAE}"/>
              </a:ext>
            </a:extLst>
          </p:cNvPr>
          <p:cNvPicPr>
            <a:picLocks noChangeAspect="1"/>
          </p:cNvPicPr>
          <p:nvPr/>
        </p:nvPicPr>
        <p:blipFill rotWithShape="1">
          <a:blip r:embed="rId3">
            <a:extLst>
              <a:ext uri="{28A0092B-C50C-407E-A947-70E740481C1C}">
                <a14:useLocalDpi xmlns:a14="http://schemas.microsoft.com/office/drawing/2010/main" val="0"/>
              </a:ext>
            </a:extLst>
          </a:blip>
          <a:srcRect l="14017" r="18462"/>
          <a:stretch/>
        </p:blipFill>
        <p:spPr>
          <a:xfrm>
            <a:off x="6176433" y="10"/>
            <a:ext cx="6015567" cy="3920034"/>
          </a:xfrm>
          <a:custGeom>
            <a:avLst/>
            <a:gdLst>
              <a:gd name="connsiteX0" fmla="*/ 0 w 6015567"/>
              <a:gd name="connsiteY0" fmla="*/ 0 h 3920044"/>
              <a:gd name="connsiteX1" fmla="*/ 6015567 w 6015567"/>
              <a:gd name="connsiteY1" fmla="*/ 0 h 3920044"/>
              <a:gd name="connsiteX2" fmla="*/ 6015567 w 6015567"/>
              <a:gd name="connsiteY2" fmla="*/ 3920044 h 3920044"/>
              <a:gd name="connsiteX3" fmla="*/ 2469659 w 6015567"/>
              <a:gd name="connsiteY3" fmla="*/ 3920044 h 3920044"/>
              <a:gd name="connsiteX4" fmla="*/ 2469659 w 6015567"/>
              <a:gd name="connsiteY4" fmla="*/ 3103224 h 3920044"/>
              <a:gd name="connsiteX5" fmla="*/ 0 w 6015567"/>
              <a:gd name="connsiteY5" fmla="*/ 310322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5" name="Picture 4">
            <a:extLst>
              <a:ext uri="{FF2B5EF4-FFF2-40B4-BE49-F238E27FC236}">
                <a16:creationId xmlns:a16="http://schemas.microsoft.com/office/drawing/2014/main" id="{39057A46-1C79-4F50-B05E-3710442764E3}"/>
              </a:ext>
            </a:extLst>
          </p:cNvPr>
          <p:cNvPicPr>
            <a:picLocks noChangeAspect="1"/>
          </p:cNvPicPr>
          <p:nvPr/>
        </p:nvPicPr>
        <p:blipFill rotWithShape="1">
          <a:blip r:embed="rId4">
            <a:extLst>
              <a:ext uri="{28A0092B-C50C-407E-A947-70E740481C1C}">
                <a14:useLocalDpi xmlns:a14="http://schemas.microsoft.com/office/drawing/2010/main" val="0"/>
              </a:ext>
            </a:extLst>
          </a:blip>
          <a:srcRect r="4893" b="-4"/>
          <a:stretch/>
        </p:blipFill>
        <p:spPr>
          <a:xfrm>
            <a:off x="20" y="4069976"/>
            <a:ext cx="3535311" cy="2788023"/>
          </a:xfrm>
          <a:prstGeom prst="rect">
            <a:avLst/>
          </a:prstGeom>
        </p:spPr>
      </p:pic>
      <p:pic>
        <p:nvPicPr>
          <p:cNvPr id="13" name="Picture 12">
            <a:extLst>
              <a:ext uri="{FF2B5EF4-FFF2-40B4-BE49-F238E27FC236}">
                <a16:creationId xmlns:a16="http://schemas.microsoft.com/office/drawing/2014/main" id="{0FC84D2E-F87C-4C86-9979-FF710229751B}"/>
              </a:ext>
            </a:extLst>
          </p:cNvPr>
          <p:cNvPicPr>
            <a:picLocks noChangeAspect="1"/>
          </p:cNvPicPr>
          <p:nvPr/>
        </p:nvPicPr>
        <p:blipFill rotWithShape="1">
          <a:blip r:embed="rId5">
            <a:extLst>
              <a:ext uri="{28A0092B-C50C-407E-A947-70E740481C1C}">
                <a14:useLocalDpi xmlns:a14="http://schemas.microsoft.com/office/drawing/2010/main" val="0"/>
              </a:ext>
            </a:extLst>
          </a:blip>
          <a:srcRect r="252" b="2"/>
          <a:stretch/>
        </p:blipFill>
        <p:spPr>
          <a:xfrm>
            <a:off x="3696199" y="3257176"/>
            <a:ext cx="4789093" cy="3600824"/>
          </a:xfrm>
          <a:prstGeom prst="rect">
            <a:avLst/>
          </a:prstGeom>
        </p:spPr>
      </p:pic>
      <p:pic>
        <p:nvPicPr>
          <p:cNvPr id="15" name="Picture 14">
            <a:extLst>
              <a:ext uri="{FF2B5EF4-FFF2-40B4-BE49-F238E27FC236}">
                <a16:creationId xmlns:a16="http://schemas.microsoft.com/office/drawing/2014/main" id="{B86420C5-38C3-419C-97AD-24F80D6874C9}"/>
              </a:ext>
            </a:extLst>
          </p:cNvPr>
          <p:cNvPicPr>
            <a:picLocks noChangeAspect="1"/>
          </p:cNvPicPr>
          <p:nvPr/>
        </p:nvPicPr>
        <p:blipFill rotWithShape="1">
          <a:blip r:embed="rId6">
            <a:extLst>
              <a:ext uri="{28A0092B-C50C-407E-A947-70E740481C1C}">
                <a14:useLocalDpi xmlns:a14="http://schemas.microsoft.com/office/drawing/2010/main" val="0"/>
              </a:ext>
            </a:extLst>
          </a:blip>
          <a:srcRect r="1" b="13114"/>
          <a:stretch/>
        </p:blipFill>
        <p:spPr>
          <a:xfrm>
            <a:off x="1" y="10"/>
            <a:ext cx="6015567" cy="3920034"/>
          </a:xfrm>
          <a:custGeom>
            <a:avLst/>
            <a:gdLst>
              <a:gd name="connsiteX0" fmla="*/ 0 w 6015567"/>
              <a:gd name="connsiteY0" fmla="*/ 0 h 3920044"/>
              <a:gd name="connsiteX1" fmla="*/ 6015567 w 6015567"/>
              <a:gd name="connsiteY1" fmla="*/ 0 h 3920044"/>
              <a:gd name="connsiteX2" fmla="*/ 6015567 w 6015567"/>
              <a:gd name="connsiteY2" fmla="*/ 3103224 h 3920044"/>
              <a:gd name="connsiteX3" fmla="*/ 3545908 w 6015567"/>
              <a:gd name="connsiteY3" fmla="*/ 3103224 h 3920044"/>
              <a:gd name="connsiteX4" fmla="*/ 3545908 w 6015567"/>
              <a:gd name="connsiteY4" fmla="*/ 3920044 h 3920044"/>
              <a:gd name="connsiteX5" fmla="*/ 0 w 6015567"/>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9" name="Picture 8">
            <a:extLst>
              <a:ext uri="{FF2B5EF4-FFF2-40B4-BE49-F238E27FC236}">
                <a16:creationId xmlns:a16="http://schemas.microsoft.com/office/drawing/2014/main" id="{34743768-45C7-4D50-9210-492A901B5D5D}"/>
              </a:ext>
            </a:extLst>
          </p:cNvPr>
          <p:cNvPicPr>
            <a:picLocks noChangeAspect="1"/>
          </p:cNvPicPr>
          <p:nvPr/>
        </p:nvPicPr>
        <p:blipFill rotWithShape="1">
          <a:blip r:embed="rId7">
            <a:extLst>
              <a:ext uri="{28A0092B-C50C-407E-A947-70E740481C1C}">
                <a14:useLocalDpi xmlns:a14="http://schemas.microsoft.com/office/drawing/2010/main" val="0"/>
              </a:ext>
            </a:extLst>
          </a:blip>
          <a:srcRect t="6673" r="5" b="5"/>
          <a:stretch/>
        </p:blipFill>
        <p:spPr>
          <a:xfrm>
            <a:off x="8646161" y="4069976"/>
            <a:ext cx="3545840" cy="2788024"/>
          </a:xfrm>
          <a:prstGeom prst="rect">
            <a:avLst/>
          </a:prstGeom>
        </p:spPr>
      </p:pic>
    </p:spTree>
    <p:extLst>
      <p:ext uri="{BB962C8B-B14F-4D97-AF65-F5344CB8AC3E}">
        <p14:creationId xmlns:p14="http://schemas.microsoft.com/office/powerpoint/2010/main" val="197480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3ACBB-161F-4414-9FAB-57C82AA5FE5D}"/>
              </a:ext>
            </a:extLst>
          </p:cNvPr>
          <p:cNvSpPr>
            <a:spLocks noGrp="1"/>
          </p:cNvSpPr>
          <p:nvPr>
            <p:ph type="title"/>
          </p:nvPr>
        </p:nvSpPr>
        <p:spPr>
          <a:xfrm>
            <a:off x="838200" y="365125"/>
            <a:ext cx="10515600" cy="666233"/>
          </a:xfrm>
        </p:spPr>
        <p:txBody>
          <a:bodyPr>
            <a:normAutofit fontScale="90000"/>
          </a:bodyPr>
          <a:lstStyle/>
          <a:p>
            <a:r>
              <a:rPr lang="en-US" dirty="0"/>
              <a:t>Persisting challenges</a:t>
            </a:r>
          </a:p>
        </p:txBody>
      </p:sp>
      <p:sp>
        <p:nvSpPr>
          <p:cNvPr id="6" name="Content Placeholder 5">
            <a:extLst>
              <a:ext uri="{FF2B5EF4-FFF2-40B4-BE49-F238E27FC236}">
                <a16:creationId xmlns:a16="http://schemas.microsoft.com/office/drawing/2014/main" id="{5A18D0B7-C196-4B67-80FD-51AA316603CC}"/>
              </a:ext>
            </a:extLst>
          </p:cNvPr>
          <p:cNvSpPr>
            <a:spLocks noGrp="1"/>
          </p:cNvSpPr>
          <p:nvPr>
            <p:ph idx="1"/>
          </p:nvPr>
        </p:nvSpPr>
        <p:spPr>
          <a:xfrm>
            <a:off x="376621" y="2141537"/>
            <a:ext cx="2321859" cy="2760072"/>
          </a:xfrm>
        </p:spPr>
        <p:txBody>
          <a:bodyPr>
            <a:normAutofit lnSpcReduction="10000"/>
          </a:bodyPr>
          <a:lstStyle/>
          <a:p>
            <a:pPr marL="0" indent="0">
              <a:lnSpc>
                <a:spcPct val="150000"/>
              </a:lnSpc>
              <a:buNone/>
            </a:pPr>
            <a:r>
              <a:rPr lang="en-US" sz="2400" dirty="0">
                <a:solidFill>
                  <a:schemeClr val="bg1"/>
                </a:solidFill>
                <a:latin typeface="Arial" panose="020B0604020202020204" pitchFamily="34" charset="0"/>
                <a:cs typeface="Arial" panose="020B0604020202020204" pitchFamily="34" charset="0"/>
              </a:rPr>
              <a:t>We live, work and play in a </a:t>
            </a:r>
            <a:r>
              <a:rPr lang="en-US" sz="2400" dirty="0">
                <a:solidFill>
                  <a:schemeClr val="bg1"/>
                </a:solidFill>
                <a:latin typeface="Arial Black" panose="020B0A04020102020204" pitchFamily="34" charset="0"/>
              </a:rPr>
              <a:t>constantly changing environment</a:t>
            </a:r>
          </a:p>
        </p:txBody>
      </p:sp>
      <p:pic>
        <p:nvPicPr>
          <p:cNvPr id="6148" name="Picture 4" descr="Image result for climate change migration africa image">
            <a:extLst>
              <a:ext uri="{FF2B5EF4-FFF2-40B4-BE49-F238E27FC236}">
                <a16:creationId xmlns:a16="http://schemas.microsoft.com/office/drawing/2014/main" id="{B98332AE-C699-497E-A33D-ADD62D7BB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0059" y="946610"/>
            <a:ext cx="8773331" cy="5056094"/>
          </a:xfrm>
          <a:prstGeom prst="rect">
            <a:avLst/>
          </a:prstGeom>
          <a:noFill/>
          <a:effectLst>
            <a:outerShdw blurRad="50800" dist="38100" dir="2700000" algn="tl" rotWithShape="0">
              <a:schemeClr val="accent4">
                <a:lumMod val="50000"/>
                <a:alpha val="40000"/>
              </a:schemeClr>
            </a:outerShdw>
            <a:softEdge rad="1143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432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264"/>
        <p:cNvGrpSpPr/>
        <p:nvPr/>
      </p:nvGrpSpPr>
      <p:grpSpPr>
        <a:xfrm>
          <a:off x="0" y="0"/>
          <a:ext cx="0" cy="0"/>
          <a:chOff x="0" y="0"/>
          <a:chExt cx="0" cy="0"/>
        </a:xfrm>
      </p:grpSpPr>
      <p:sp>
        <p:nvSpPr>
          <p:cNvPr id="266" name="Google Shape;266;p22"/>
          <p:cNvSpPr/>
          <p:nvPr/>
        </p:nvSpPr>
        <p:spPr>
          <a:xfrm>
            <a:off x="2869425" y="350349"/>
            <a:ext cx="6453149" cy="6157301"/>
          </a:xfrm>
          <a:prstGeom prst="ellipse">
            <a:avLst/>
          </a:prstGeom>
          <a:solidFill>
            <a:srgbClr val="F7EED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267;p22"/>
          <p:cNvSpPr txBox="1"/>
          <p:nvPr/>
        </p:nvSpPr>
        <p:spPr>
          <a:xfrm>
            <a:off x="5193849" y="658214"/>
            <a:ext cx="1804300" cy="923595"/>
          </a:xfrm>
          <a:prstGeom prst="rect">
            <a:avLst/>
          </a:prstGeom>
          <a:noFill/>
          <a:ln>
            <a:noFill/>
          </a:ln>
        </p:spPr>
        <p:txBody>
          <a:bodyPr spcFirstLastPara="1" wrap="square" lIns="184900" tIns="184900" rIns="184900" bIns="1849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600"/>
              <a:buFontTx/>
              <a:buNone/>
              <a:tabLst/>
              <a:defRPr/>
            </a:pPr>
            <a:r>
              <a:rPr kumimoji="0" lang="en-US" sz="2600" b="0" i="0" u="none" strike="noStrike" kern="0" cap="none" spc="0" normalizeH="0" baseline="0" noProof="0">
                <a:ln>
                  <a:noFill/>
                </a:ln>
                <a:solidFill>
                  <a:srgbClr val="FFFFFF"/>
                </a:solidFill>
                <a:effectLst/>
                <a:uLnTx/>
                <a:uFillTx/>
                <a:latin typeface="Calibri"/>
                <a:ea typeface="Calibri"/>
                <a:cs typeface="Calibri"/>
                <a:sym typeface="Calibri"/>
              </a:rPr>
              <a:t>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268;p22"/>
          <p:cNvSpPr/>
          <p:nvPr/>
        </p:nvSpPr>
        <p:spPr>
          <a:xfrm>
            <a:off x="3514740" y="1581809"/>
            <a:ext cx="5162518" cy="4925840"/>
          </a:xfrm>
          <a:prstGeom prst="ellipse">
            <a:avLst/>
          </a:prstGeom>
          <a:solidFill>
            <a:srgbClr val="EFDDA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69;p22"/>
          <p:cNvSpPr txBox="1"/>
          <p:nvPr/>
        </p:nvSpPr>
        <p:spPr>
          <a:xfrm>
            <a:off x="5193849" y="1877359"/>
            <a:ext cx="1804300" cy="886651"/>
          </a:xfrm>
          <a:prstGeom prst="rect">
            <a:avLst/>
          </a:prstGeom>
          <a:noFill/>
          <a:ln>
            <a:noFill/>
          </a:ln>
        </p:spPr>
        <p:txBody>
          <a:bodyPr spcFirstLastPara="1" wrap="square" lIns="184900" tIns="184900" rIns="184900" bIns="1849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600"/>
              <a:buFontTx/>
              <a:buNone/>
              <a:tabLst/>
              <a:defRPr/>
            </a:pPr>
            <a:r>
              <a:rPr kumimoji="0" lang="en-US" sz="2600" b="0" i="0" u="none" strike="noStrike" kern="0" cap="none" spc="0" normalizeH="0" baseline="0" noProof="0">
                <a:ln>
                  <a:noFill/>
                </a:ln>
                <a:solidFill>
                  <a:srgbClr val="FFFFFF"/>
                </a:solidFill>
                <a:effectLst/>
                <a:uLnTx/>
                <a:uFillTx/>
                <a:latin typeface="Calibri"/>
                <a:ea typeface="Calibri"/>
                <a:cs typeface="Calibri"/>
                <a:sym typeface="Calibri"/>
              </a:rPr>
              <a:t>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70;p22"/>
          <p:cNvSpPr/>
          <p:nvPr/>
        </p:nvSpPr>
        <p:spPr>
          <a:xfrm>
            <a:off x="4160055" y="2813269"/>
            <a:ext cx="3871889" cy="3694380"/>
          </a:xfrm>
          <a:prstGeom prst="ellipse">
            <a:avLst/>
          </a:prstGeom>
          <a:solidFill>
            <a:srgbClr val="E7CC7C"/>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71;p22"/>
          <p:cNvSpPr txBox="1"/>
          <p:nvPr/>
        </p:nvSpPr>
        <p:spPr>
          <a:xfrm>
            <a:off x="5193849" y="3090347"/>
            <a:ext cx="1804300" cy="831236"/>
          </a:xfrm>
          <a:prstGeom prst="rect">
            <a:avLst/>
          </a:prstGeom>
          <a:noFill/>
          <a:ln>
            <a:noFill/>
          </a:ln>
        </p:spPr>
        <p:txBody>
          <a:bodyPr spcFirstLastPara="1" wrap="square" lIns="184900" tIns="184900" rIns="184900" bIns="1849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600"/>
              <a:buFontTx/>
              <a:buNone/>
              <a:tabLst/>
              <a:defRPr/>
            </a:pPr>
            <a:r>
              <a:rPr kumimoji="0" lang="en-US" sz="2600" b="0" i="0" u="none" strike="noStrike" kern="0" cap="none" spc="0" normalizeH="0" baseline="0" noProof="0">
                <a:ln>
                  <a:noFill/>
                </a:ln>
                <a:solidFill>
                  <a:srgbClr val="FFFFFF"/>
                </a:solidFill>
                <a:effectLst/>
                <a:uLnTx/>
                <a:uFillTx/>
                <a:latin typeface="Calibri"/>
                <a:ea typeface="Calibri"/>
                <a:cs typeface="Calibri"/>
                <a:sym typeface="Calibri"/>
              </a:rPr>
              <a:t>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Google Shape;272;p22"/>
          <p:cNvSpPr/>
          <p:nvPr/>
        </p:nvSpPr>
        <p:spPr>
          <a:xfrm>
            <a:off x="4805369" y="4044729"/>
            <a:ext cx="2581259" cy="2462920"/>
          </a:xfrm>
          <a:prstGeom prst="ellipse">
            <a:avLst/>
          </a:prstGeom>
          <a:solidFill>
            <a:schemeClr val="dk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73" name="Google Shape;273;p22"/>
          <p:cNvSpPr txBox="1"/>
          <p:nvPr/>
        </p:nvSpPr>
        <p:spPr>
          <a:xfrm>
            <a:off x="4996037" y="4645844"/>
            <a:ext cx="1825226" cy="1231460"/>
          </a:xfrm>
          <a:prstGeom prst="rect">
            <a:avLst/>
          </a:prstGeom>
          <a:noFill/>
          <a:ln>
            <a:noFill/>
          </a:ln>
        </p:spPr>
        <p:txBody>
          <a:bodyPr spcFirstLastPara="1" wrap="square" lIns="184900" tIns="184900" rIns="184900" bIns="1849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600"/>
              <a:buFontTx/>
              <a:buNone/>
              <a:tabLst/>
              <a:defRPr/>
            </a:pPr>
            <a:r>
              <a:rPr kumimoji="0" lang="en-US" sz="2600" b="0" i="0" u="none" strike="noStrike" kern="0" cap="none" spc="0" normalizeH="0" baseline="0" noProof="0">
                <a:ln>
                  <a:noFill/>
                </a:ln>
                <a:solidFill>
                  <a:srgbClr val="FFFFFF"/>
                </a:solidFill>
                <a:effectLst/>
                <a:uLnTx/>
                <a:uFillTx/>
                <a:latin typeface="Calibri"/>
                <a:ea typeface="Calibri"/>
                <a:cs typeface="Calibri"/>
                <a:sym typeface="Calibri"/>
              </a:rPr>
              <a:t>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032" name="Picture 8" descr="Image result for SDG3">
            <a:extLst>
              <a:ext uri="{FF2B5EF4-FFF2-40B4-BE49-F238E27FC236}">
                <a16:creationId xmlns:a16="http://schemas.microsoft.com/office/drawing/2014/main" id="{BF145407-873B-4194-9972-E98BEF23A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6483" y="439624"/>
            <a:ext cx="1082144" cy="1082144"/>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4851C94-A11C-48F3-985F-75B40CE17D0A}"/>
              </a:ext>
            </a:extLst>
          </p:cNvPr>
          <p:cNvSpPr/>
          <p:nvPr/>
        </p:nvSpPr>
        <p:spPr>
          <a:xfrm>
            <a:off x="5606483" y="1740358"/>
            <a:ext cx="1082144" cy="944614"/>
          </a:xfrm>
          <a:prstGeom prst="rect">
            <a:avLst/>
          </a:prstGeom>
          <a:ln>
            <a:noFill/>
          </a:ln>
          <a:effectLst>
            <a:softEdge rad="38100"/>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rPr>
              <a:t>UNIVERSAL HEALTH COVERAGE</a:t>
            </a:r>
          </a:p>
        </p:txBody>
      </p:sp>
      <p:grpSp>
        <p:nvGrpSpPr>
          <p:cNvPr id="8" name="Group 7">
            <a:extLst>
              <a:ext uri="{FF2B5EF4-FFF2-40B4-BE49-F238E27FC236}">
                <a16:creationId xmlns:a16="http://schemas.microsoft.com/office/drawing/2014/main" id="{54B16840-701C-4B71-869F-72D4C019EEE0}"/>
              </a:ext>
            </a:extLst>
          </p:cNvPr>
          <p:cNvGrpSpPr/>
          <p:nvPr/>
        </p:nvGrpSpPr>
        <p:grpSpPr>
          <a:xfrm>
            <a:off x="5419442" y="4349865"/>
            <a:ext cx="1456228" cy="1688723"/>
            <a:chOff x="5415359" y="4482083"/>
            <a:chExt cx="1424436" cy="1556505"/>
          </a:xfrm>
        </p:grpSpPr>
        <p:pic>
          <p:nvPicPr>
            <p:cNvPr id="32" name="Picture 31">
              <a:extLst>
                <a:ext uri="{FF2B5EF4-FFF2-40B4-BE49-F238E27FC236}">
                  <a16:creationId xmlns:a16="http://schemas.microsoft.com/office/drawing/2014/main" id="{51F2F98F-86E6-4984-A9A3-EBE42D6D9A06}"/>
                </a:ext>
              </a:extLst>
            </p:cNvPr>
            <p:cNvPicPr>
              <a:picLocks noChangeAspect="1"/>
            </p:cNvPicPr>
            <p:nvPr/>
          </p:nvPicPr>
          <p:blipFill>
            <a:blip r:embed="rId4" cstate="print">
              <a:duotone>
                <a:prstClr val="black"/>
                <a:srgbClr val="D9C3A5">
                  <a:tint val="50000"/>
                  <a:satMod val="180000"/>
                </a:srgbClr>
              </a:duotone>
              <a:extLst>
                <a:ext uri="{BEBA8EAE-BF5A-486C-A8C5-ECC9F3942E4B}">
                  <a14:imgProps xmlns:a14="http://schemas.microsoft.com/office/drawing/2010/main">
                    <a14:imgLayer r:embed="rId5">
                      <a14:imgEffect>
                        <a14:colorTemperature colorTemp="112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415359" y="4789861"/>
              <a:ext cx="1424436" cy="949625"/>
            </a:xfrm>
            <a:prstGeom prst="rect">
              <a:avLst/>
            </a:prstGeom>
            <a:solidFill>
              <a:schemeClr val="accent6">
                <a:lumMod val="50000"/>
                <a:lumOff val="50000"/>
                <a:alpha val="52000"/>
              </a:schemeClr>
            </a:solidFill>
            <a:effectLst>
              <a:softEdge rad="38100"/>
            </a:effectLst>
          </p:spPr>
        </p:pic>
        <p:sp>
          <p:nvSpPr>
            <p:cNvPr id="6" name="TextBox 5">
              <a:extLst>
                <a:ext uri="{FF2B5EF4-FFF2-40B4-BE49-F238E27FC236}">
                  <a16:creationId xmlns:a16="http://schemas.microsoft.com/office/drawing/2014/main" id="{0EE712CE-929C-4779-8ED6-22BEA624A4CB}"/>
                </a:ext>
              </a:extLst>
            </p:cNvPr>
            <p:cNvSpPr txBox="1"/>
            <p:nvPr/>
          </p:nvSpPr>
          <p:spPr>
            <a:xfrm>
              <a:off x="5532186" y="4482083"/>
              <a:ext cx="112911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rPr>
                <a:t>COMMUNITY</a:t>
              </a:r>
            </a:p>
          </p:txBody>
        </p:sp>
        <p:sp>
          <p:nvSpPr>
            <p:cNvPr id="35" name="TextBox 34">
              <a:extLst>
                <a:ext uri="{FF2B5EF4-FFF2-40B4-BE49-F238E27FC236}">
                  <a16:creationId xmlns:a16="http://schemas.microsoft.com/office/drawing/2014/main" id="{DBBE81E1-0678-425C-A251-3559FA27C8E9}"/>
                </a:ext>
              </a:extLst>
            </p:cNvPr>
            <p:cNvSpPr txBox="1"/>
            <p:nvPr/>
          </p:nvSpPr>
          <p:spPr>
            <a:xfrm>
              <a:off x="5703919" y="5730811"/>
              <a:ext cx="78415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rPr>
                <a:t>HEALTH</a:t>
              </a:r>
            </a:p>
          </p:txBody>
        </p:sp>
      </p:grpSp>
      <p:pic>
        <p:nvPicPr>
          <p:cNvPr id="17" name="Picture 2" descr="C:\Users\barkleys\AppData\Local\Microsoft\Windows\Temporary Internet Files\Content.IE5\RWIP3A93\PHC-circle.png">
            <a:extLst>
              <a:ext uri="{FF2B5EF4-FFF2-40B4-BE49-F238E27FC236}">
                <a16:creationId xmlns:a16="http://schemas.microsoft.com/office/drawing/2014/main" id="{8CBFA7AC-0355-4457-AA30-7E90277D16A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576976" y="2862556"/>
            <a:ext cx="1089955" cy="1103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709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1BA409-883B-429A-B89D-DA73D8CBF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592" y="464566"/>
            <a:ext cx="9568534" cy="5457209"/>
          </a:xfrm>
          <a:prstGeom prst="rect">
            <a:avLst/>
          </a:prstGeom>
        </p:spPr>
      </p:pic>
      <p:sp>
        <p:nvSpPr>
          <p:cNvPr id="5" name="TextBox 4">
            <a:extLst>
              <a:ext uri="{FF2B5EF4-FFF2-40B4-BE49-F238E27FC236}">
                <a16:creationId xmlns:a16="http://schemas.microsoft.com/office/drawing/2014/main" id="{2026EF4F-3137-470D-B1A3-8A2D88061111}"/>
              </a:ext>
            </a:extLst>
          </p:cNvPr>
          <p:cNvSpPr txBox="1"/>
          <p:nvPr/>
        </p:nvSpPr>
        <p:spPr>
          <a:xfrm>
            <a:off x="787556" y="6119336"/>
            <a:ext cx="1102535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SOURCE: Black RE, Walker N, </a:t>
            </a:r>
            <a:r>
              <a:rPr kumimoji="0" lang="en-US" sz="1200" b="0" i="1" u="none" strike="noStrike" kern="1200" cap="none" spc="0" normalizeH="0" baseline="0" noProof="0" dirty="0" err="1">
                <a:ln>
                  <a:noFill/>
                </a:ln>
                <a:solidFill>
                  <a:prstClr val="white"/>
                </a:solidFill>
                <a:effectLst/>
                <a:uLnTx/>
                <a:uFillTx/>
                <a:latin typeface="Calibri" panose="020F0502020204030204"/>
                <a:ea typeface="+mn-ea"/>
                <a:cs typeface="+mn-cs"/>
              </a:rPr>
              <a:t>Laxminarayan</a:t>
            </a: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 R, </a:t>
            </a:r>
            <a:r>
              <a:rPr kumimoji="0" lang="en-US" sz="1200" b="0" i="1" u="none" strike="noStrike" kern="1200" cap="none" spc="0" normalizeH="0" baseline="0" noProof="0" dirty="0" err="1">
                <a:ln>
                  <a:noFill/>
                </a:ln>
                <a:solidFill>
                  <a:prstClr val="white"/>
                </a:solidFill>
                <a:effectLst/>
                <a:uLnTx/>
                <a:uFillTx/>
                <a:latin typeface="Calibri" panose="020F0502020204030204"/>
                <a:ea typeface="+mn-ea"/>
                <a:cs typeface="+mn-cs"/>
              </a:rPr>
              <a:t>Temmerman</a:t>
            </a: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 M. Chapter 1: Reproductive, Maternal, Newborn, and Child Health: Key Messages of this Volume. DCP3 RMNCH 2016. https://openknowledge.worldbank.org/bitstream/handle/10986/23833/9781464803482.pdf?sequence=3&amp;isAllowed=y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2710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8192D081-C493-433B-BCE2-BE9E7C4063A2}"/>
              </a:ext>
            </a:extLst>
          </p:cNvPr>
          <p:cNvGraphicFramePr>
            <a:graphicFrameLocks/>
          </p:cNvGraphicFramePr>
          <p:nvPr>
            <p:extLst>
              <p:ext uri="{D42A27DB-BD31-4B8C-83A1-F6EECF244321}">
                <p14:modId xmlns:p14="http://schemas.microsoft.com/office/powerpoint/2010/main" val="2268619126"/>
              </p:ext>
            </p:extLst>
          </p:nvPr>
        </p:nvGraphicFramePr>
        <p:xfrm>
          <a:off x="774700" y="452486"/>
          <a:ext cx="10731500" cy="5999114"/>
        </p:xfrm>
        <a:graphic>
          <a:graphicData uri="http://schemas.openxmlformats.org/drawingml/2006/chart">
            <c:chart xmlns:c="http://schemas.openxmlformats.org/drawingml/2006/chart" xmlns:r="http://schemas.openxmlformats.org/officeDocument/2006/relationships" r:id="rId3"/>
          </a:graphicData>
        </a:graphic>
      </p:graphicFrame>
      <p:sp>
        <p:nvSpPr>
          <p:cNvPr id="6" name="Oval 5">
            <a:extLst>
              <a:ext uri="{FF2B5EF4-FFF2-40B4-BE49-F238E27FC236}">
                <a16:creationId xmlns:a16="http://schemas.microsoft.com/office/drawing/2014/main" id="{8ED7B439-4539-4488-A757-893413F2E808}"/>
              </a:ext>
            </a:extLst>
          </p:cNvPr>
          <p:cNvSpPr/>
          <p:nvPr/>
        </p:nvSpPr>
        <p:spPr>
          <a:xfrm>
            <a:off x="10870545" y="977114"/>
            <a:ext cx="546755" cy="7918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val="3132026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33D99908-CD02-455C-BD5F-572C277B0F36}"/>
              </a:ext>
            </a:extLst>
          </p:cNvPr>
          <p:cNvGraphicFramePr>
            <a:graphicFrameLocks/>
          </p:cNvGraphicFramePr>
          <p:nvPr>
            <p:extLst>
              <p:ext uri="{D42A27DB-BD31-4B8C-83A1-F6EECF244321}">
                <p14:modId xmlns:p14="http://schemas.microsoft.com/office/powerpoint/2010/main" val="2087137264"/>
              </p:ext>
            </p:extLst>
          </p:nvPr>
        </p:nvGraphicFramePr>
        <p:xfrm>
          <a:off x="990600" y="431800"/>
          <a:ext cx="10287000" cy="5885339"/>
        </p:xfrm>
        <a:graphic>
          <a:graphicData uri="http://schemas.openxmlformats.org/drawingml/2006/chart">
            <c:chart xmlns:c="http://schemas.openxmlformats.org/drawingml/2006/chart" xmlns:r="http://schemas.openxmlformats.org/officeDocument/2006/relationships" r:id="rId3"/>
          </a:graphicData>
        </a:graphic>
      </p:graphicFrame>
      <p:sp>
        <p:nvSpPr>
          <p:cNvPr id="3" name="Oval 2">
            <a:extLst>
              <a:ext uri="{FF2B5EF4-FFF2-40B4-BE49-F238E27FC236}">
                <a16:creationId xmlns:a16="http://schemas.microsoft.com/office/drawing/2014/main" id="{603AE2ED-8152-479C-A314-4A692D15ADB3}"/>
              </a:ext>
            </a:extLst>
          </p:cNvPr>
          <p:cNvSpPr/>
          <p:nvPr/>
        </p:nvSpPr>
        <p:spPr>
          <a:xfrm>
            <a:off x="10713184" y="2897304"/>
            <a:ext cx="437416" cy="18761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b="1" dirty="0"/>
          </a:p>
        </p:txBody>
      </p:sp>
    </p:spTree>
    <p:extLst>
      <p:ext uri="{BB962C8B-B14F-4D97-AF65-F5344CB8AC3E}">
        <p14:creationId xmlns:p14="http://schemas.microsoft.com/office/powerpoint/2010/main" val="20455333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Custom 1">
      <a:dk1>
        <a:srgbClr val="6C6C6C"/>
      </a:dk1>
      <a:lt1>
        <a:srgbClr val="FFFFFF"/>
      </a:lt1>
      <a:dk2>
        <a:srgbClr val="D8AB27"/>
      </a:dk2>
      <a:lt2>
        <a:srgbClr val="E1E666"/>
      </a:lt2>
      <a:accent1>
        <a:srgbClr val="46A584"/>
      </a:accent1>
      <a:accent2>
        <a:srgbClr val="938969"/>
      </a:accent2>
      <a:accent3>
        <a:srgbClr val="9CD3CA"/>
      </a:accent3>
      <a:accent4>
        <a:srgbClr val="BADE94"/>
      </a:accent4>
      <a:accent5>
        <a:srgbClr val="0B7092"/>
      </a:accent5>
      <a:accent6>
        <a:srgbClr val="000000"/>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3842</TotalTime>
  <Words>2922</Words>
  <Application>Microsoft Office PowerPoint</Application>
  <PresentationFormat>Widescreen</PresentationFormat>
  <Paragraphs>229</Paragraphs>
  <Slides>27</Slides>
  <Notes>25</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27</vt:i4>
      </vt:variant>
    </vt:vector>
  </HeadingPairs>
  <TitlesOfParts>
    <vt:vector size="36" baseType="lpstr">
      <vt:lpstr>Aharoni</vt:lpstr>
      <vt:lpstr>Arial</vt:lpstr>
      <vt:lpstr>Arial Black</vt:lpstr>
      <vt:lpstr>Calibri</vt:lpstr>
      <vt:lpstr>Calibri Light</vt:lpstr>
      <vt:lpstr>Office Theme</vt:lpstr>
      <vt:lpstr>6_Office Theme</vt:lpstr>
      <vt:lpstr>1_Office Theme</vt:lpstr>
      <vt:lpstr>5_Office Theme</vt:lpstr>
      <vt:lpstr>PowerPoint Presentation</vt:lpstr>
      <vt:lpstr>PowerPoint Presentation</vt:lpstr>
      <vt:lpstr>PowerPoint Presentation</vt:lpstr>
      <vt:lpstr>PowerPoint Presentation</vt:lpstr>
      <vt:lpstr>Persisting 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Maureen Kerubo Adudans</dc:creator>
  <cp:lastModifiedBy>Loy Dhikusooka</cp:lastModifiedBy>
  <cp:revision>34</cp:revision>
  <dcterms:created xsi:type="dcterms:W3CDTF">2019-11-03T19:59:47Z</dcterms:created>
  <dcterms:modified xsi:type="dcterms:W3CDTF">2019-11-06T12:09:18Z</dcterms:modified>
</cp:coreProperties>
</file>