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  <p:sldMasterId id="2147483706" r:id="rId4"/>
  </p:sldMasterIdLst>
  <p:notesMasterIdLst>
    <p:notesMasterId r:id="rId17"/>
  </p:notesMasterIdLst>
  <p:sldIdLst>
    <p:sldId id="277" r:id="rId5"/>
    <p:sldId id="260" r:id="rId6"/>
    <p:sldId id="265" r:id="rId7"/>
    <p:sldId id="268" r:id="rId8"/>
    <p:sldId id="269" r:id="rId9"/>
    <p:sldId id="270" r:id="rId10"/>
    <p:sldId id="275" r:id="rId11"/>
    <p:sldId id="271" r:id="rId12"/>
    <p:sldId id="276" r:id="rId13"/>
    <p:sldId id="263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nastasiah Kimeu" initials="AK" lastIdx="1" clrIdx="0">
    <p:extLst>
      <p:ext uri="{19B8F6BF-5375-455C-9EA6-DF929625EA0E}">
        <p15:presenceInfo xmlns:p15="http://schemas.microsoft.com/office/powerpoint/2012/main" userId="S-1-5-21-180436551-2256639687-188795007-3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D1863-BB86-4F9B-98B6-44EDB31D12C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B44BF-1E4F-449D-99D4-EAA6F2ABA8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19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8F185-9123-40D2-AFC5-0EF5C123BA07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639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D491-768A-4499-8514-7AE6D3823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Body Level One…">
            <a:extLst>
              <a:ext uri="{FF2B5EF4-FFF2-40B4-BE49-F238E27FC236}">
                <a16:creationId xmlns:a16="http://schemas.microsoft.com/office/drawing/2014/main" id="{320A83B6-9A83-41C5-A79D-26C687E1A91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38200" y="1819523"/>
            <a:ext cx="10515600" cy="40899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</a:p>
          <a:p>
            <a:endParaRPr lang="en-US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09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6DFD3AA-AFC6-420C-9AC6-79CD8117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4984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8F20EC58-F599-4353-963A-4DFE22A3604C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838197" y="1997704"/>
            <a:ext cx="4984845" cy="1774778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8546D2C-ECA3-4579-8AB4-3CC177680EC5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38197" y="4175649"/>
            <a:ext cx="4984845" cy="1774778"/>
          </a:xfrm>
          <a:prstGeom prst="rect">
            <a:avLst/>
          </a:prstGeom>
          <a:solidFill>
            <a:srgbClr val="005B5E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2" name="Image">
            <a:extLst>
              <a:ext uri="{FF2B5EF4-FFF2-40B4-BE49-F238E27FC236}">
                <a16:creationId xmlns:a16="http://schemas.microsoft.com/office/drawing/2014/main" id="{7994471B-CC8A-4417-8D9B-C2567CE61B49}"/>
              </a:ext>
            </a:extLst>
          </p:cNvPr>
          <p:cNvSpPr>
            <a:spLocks noGrp="1"/>
          </p:cNvSpPr>
          <p:nvPr>
            <p:ph type="pic" sz="half" idx="15"/>
          </p:nvPr>
        </p:nvSpPr>
        <p:spPr>
          <a:xfrm>
            <a:off x="6000918" y="0"/>
            <a:ext cx="300705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Image">
            <a:extLst>
              <a:ext uri="{FF2B5EF4-FFF2-40B4-BE49-F238E27FC236}">
                <a16:creationId xmlns:a16="http://schemas.microsoft.com/office/drawing/2014/main" id="{F2FBC135-A678-4223-84F0-9C79D6E7A2F7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9171294" y="0"/>
            <a:ext cx="3007058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400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CC85BDB-8778-4699-8307-1E0657192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C328A2-9B43-4B1F-804B-B7E5DB7D0B7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1767979"/>
            <a:ext cx="7104797" cy="26948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1" i="0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148B4F83-B791-4CF1-9629-2F8D33294023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838200" y="4636259"/>
            <a:ext cx="7104797" cy="1838549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2" name="Image">
            <a:extLst>
              <a:ext uri="{FF2B5EF4-FFF2-40B4-BE49-F238E27FC236}">
                <a16:creationId xmlns:a16="http://schemas.microsoft.com/office/drawing/2014/main" id="{AFD41628-D679-4E08-8A6A-145953F395F9}"/>
              </a:ext>
            </a:extLst>
          </p:cNvPr>
          <p:cNvSpPr>
            <a:spLocks noGrp="1"/>
          </p:cNvSpPr>
          <p:nvPr>
            <p:ph type="pic" sz="half" idx="15"/>
          </p:nvPr>
        </p:nvSpPr>
        <p:spPr>
          <a:xfrm>
            <a:off x="8551464" y="1767979"/>
            <a:ext cx="2802336" cy="22842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Image">
            <a:extLst>
              <a:ext uri="{FF2B5EF4-FFF2-40B4-BE49-F238E27FC236}">
                <a16:creationId xmlns:a16="http://schemas.microsoft.com/office/drawing/2014/main" id="{37B1DA95-FF8A-463B-B258-96D0B0631C81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8551464" y="4304746"/>
            <a:ext cx="2802336" cy="228427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258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7B71E3A-B9A6-4580-8ADC-C1F6473503CD}"/>
              </a:ext>
            </a:extLst>
          </p:cNvPr>
          <p:cNvGrpSpPr/>
          <p:nvPr userDrawn="1"/>
        </p:nvGrpSpPr>
        <p:grpSpPr>
          <a:xfrm>
            <a:off x="1008982" y="3394069"/>
            <a:ext cx="1388334" cy="1380075"/>
            <a:chOff x="1013588" y="1592293"/>
            <a:chExt cx="1335024" cy="133756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A8FD7E1-2238-4770-8C7B-E153B4B61B07}"/>
                </a:ext>
              </a:extLst>
            </p:cNvPr>
            <p:cNvSpPr/>
            <p:nvPr/>
          </p:nvSpPr>
          <p:spPr>
            <a:xfrm>
              <a:off x="1013588" y="1592293"/>
              <a:ext cx="1335024" cy="1337566"/>
            </a:xfrm>
            <a:prstGeom prst="ellipse">
              <a:avLst/>
            </a:prstGeom>
            <a:solidFill>
              <a:srgbClr val="5D0F0D"/>
            </a:solidFill>
            <a:ln w="12700" cap="flat" cmpd="sng" algn="ctr">
              <a:solidFill>
                <a:srgbClr val="5D0F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B54CBB-CC38-48EE-80D2-D7F6C6424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241" y="1907222"/>
              <a:ext cx="728638" cy="72863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594F03B-BC79-4C75-91D5-BCB0A7A910E5}"/>
              </a:ext>
            </a:extLst>
          </p:cNvPr>
          <p:cNvGrpSpPr/>
          <p:nvPr userDrawn="1"/>
        </p:nvGrpSpPr>
        <p:grpSpPr>
          <a:xfrm>
            <a:off x="1005817" y="5058277"/>
            <a:ext cx="1388334" cy="1380075"/>
            <a:chOff x="847718" y="1476724"/>
            <a:chExt cx="1335024" cy="133756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4461AD-12BF-4BBC-B24E-A2BB9E3CBEC9}"/>
                </a:ext>
              </a:extLst>
            </p:cNvPr>
            <p:cNvSpPr/>
            <p:nvPr/>
          </p:nvSpPr>
          <p:spPr>
            <a:xfrm>
              <a:off x="847718" y="1476724"/>
              <a:ext cx="1335024" cy="1337566"/>
            </a:xfrm>
            <a:prstGeom prst="ellipse">
              <a:avLst/>
            </a:prstGeom>
            <a:solidFill>
              <a:srgbClr val="5D0F0D"/>
            </a:solidFill>
            <a:ln w="12700" cap="flat" cmpd="sng" algn="ctr">
              <a:solidFill>
                <a:srgbClr val="5D0F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F4ED9BD-52B3-49A3-B638-EFBEB221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436" y="1815274"/>
              <a:ext cx="653574" cy="65357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2E22C1-2C5E-47C5-A21B-6AE35E2A4EAE}"/>
              </a:ext>
            </a:extLst>
          </p:cNvPr>
          <p:cNvGrpSpPr/>
          <p:nvPr userDrawn="1"/>
        </p:nvGrpSpPr>
        <p:grpSpPr>
          <a:xfrm>
            <a:off x="1007517" y="1729860"/>
            <a:ext cx="1388334" cy="1380075"/>
            <a:chOff x="985878" y="1435477"/>
            <a:chExt cx="1335024" cy="133756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A038BE3-981D-4A19-B056-5FB2F8093545}"/>
                </a:ext>
              </a:extLst>
            </p:cNvPr>
            <p:cNvSpPr/>
            <p:nvPr/>
          </p:nvSpPr>
          <p:spPr>
            <a:xfrm>
              <a:off x="985878" y="1435477"/>
              <a:ext cx="1335024" cy="1337566"/>
            </a:xfrm>
            <a:prstGeom prst="ellipse">
              <a:avLst/>
            </a:prstGeom>
            <a:solidFill>
              <a:srgbClr val="5D0F0D"/>
            </a:solidFill>
            <a:ln w="12700" cap="flat" cmpd="sng" algn="ctr">
              <a:solidFill>
                <a:srgbClr val="5D0F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3520C0D-282D-4F91-928A-590EE89B8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42" y="1704507"/>
              <a:ext cx="750827" cy="750827"/>
            </a:xfrm>
            <a:prstGeom prst="rect">
              <a:avLst/>
            </a:prstGeom>
          </p:spPr>
        </p:pic>
      </p:grp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1F4F14A8-56E4-4E66-87FE-EBB52E40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77E5C3E7-785C-45C3-9EAF-1525370CFA25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2719289" y="1729860"/>
            <a:ext cx="8634511" cy="4708492"/>
          </a:xfrm>
          <a:prstGeom prst="rect">
            <a:avLst/>
          </a:prstGeom>
          <a:solidFill>
            <a:srgbClr val="005B5E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684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991D4CC-EEE7-4177-9C71-3356EACF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6BFB9A8-7043-4982-A67D-85E2C5A35159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225800" y="1921318"/>
          <a:ext cx="8128000" cy="914400"/>
        </p:xfrm>
        <a:graphic>
          <a:graphicData uri="http://schemas.openxmlformats.org/drawingml/2006/table">
            <a:tbl>
              <a:tblPr firstRow="1" bandRow="1"/>
              <a:tblGrid>
                <a:gridCol w="8128000">
                  <a:extLst>
                    <a:ext uri="{9D8B030D-6E8A-4147-A177-3AD203B41FA5}">
                      <a16:colId xmlns:a16="http://schemas.microsoft.com/office/drawing/2014/main" val="246748599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Text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Text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Text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5D0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951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2B94D6B-9127-4A68-8721-1E85ACF35110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222630" y="3433000"/>
          <a:ext cx="8128000" cy="914400"/>
        </p:xfrm>
        <a:graphic>
          <a:graphicData uri="http://schemas.openxmlformats.org/drawingml/2006/table">
            <a:tbl>
              <a:tblPr firstRow="1" bandRow="1"/>
              <a:tblGrid>
                <a:gridCol w="8128000">
                  <a:extLst>
                    <a:ext uri="{9D8B030D-6E8A-4147-A177-3AD203B41FA5}">
                      <a16:colId xmlns:a16="http://schemas.microsoft.com/office/drawing/2014/main" val="246748599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Text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Text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/>
                        <a:t>Text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5D0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9519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6A44431-1DF6-428A-A6C4-866CA3FA6E7F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222630" y="4985473"/>
          <a:ext cx="8128000" cy="914400"/>
        </p:xfrm>
        <a:graphic>
          <a:graphicData uri="http://schemas.openxmlformats.org/drawingml/2006/table">
            <a:tbl>
              <a:tblPr firstRow="1" bandRow="1"/>
              <a:tblGrid>
                <a:gridCol w="8128000">
                  <a:extLst>
                    <a:ext uri="{9D8B030D-6E8A-4147-A177-3AD203B41FA5}">
                      <a16:colId xmlns:a16="http://schemas.microsoft.com/office/drawing/2014/main" val="246748599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Text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Text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Text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5D0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895195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0E36093-A796-4A07-B3DF-FC3B8F71B004}"/>
              </a:ext>
            </a:extLst>
          </p:cNvPr>
          <p:cNvGrpSpPr/>
          <p:nvPr userDrawn="1"/>
        </p:nvGrpSpPr>
        <p:grpSpPr>
          <a:xfrm>
            <a:off x="1039162" y="3355630"/>
            <a:ext cx="1388334" cy="1380075"/>
            <a:chOff x="1013588" y="1592293"/>
            <a:chExt cx="1335024" cy="133756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3936A8E-80BD-4B29-BEE4-65DDFBED8D8A}"/>
                </a:ext>
              </a:extLst>
            </p:cNvPr>
            <p:cNvSpPr/>
            <p:nvPr/>
          </p:nvSpPr>
          <p:spPr>
            <a:xfrm>
              <a:off x="1013588" y="1592293"/>
              <a:ext cx="1335024" cy="1337566"/>
            </a:xfrm>
            <a:prstGeom prst="ellipse">
              <a:avLst/>
            </a:prstGeom>
            <a:solidFill>
              <a:srgbClr val="5D0F0D"/>
            </a:solidFill>
            <a:ln w="12700" cap="flat" cmpd="sng" algn="ctr">
              <a:solidFill>
                <a:srgbClr val="5D0F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BF3229-697B-49CF-9666-68653F8F7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6241" y="1907222"/>
              <a:ext cx="728638" cy="72863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889EAD-B03C-4483-9ADB-1A6980FD8BAF}"/>
              </a:ext>
            </a:extLst>
          </p:cNvPr>
          <p:cNvGrpSpPr/>
          <p:nvPr userDrawn="1"/>
        </p:nvGrpSpPr>
        <p:grpSpPr>
          <a:xfrm>
            <a:off x="1049000" y="4912814"/>
            <a:ext cx="1388334" cy="1380075"/>
            <a:chOff x="847718" y="1476724"/>
            <a:chExt cx="1335024" cy="133756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D02590F-A1C0-4905-AC00-7F8147E1592B}"/>
                </a:ext>
              </a:extLst>
            </p:cNvPr>
            <p:cNvSpPr/>
            <p:nvPr/>
          </p:nvSpPr>
          <p:spPr>
            <a:xfrm>
              <a:off x="847718" y="1476724"/>
              <a:ext cx="1335024" cy="1337566"/>
            </a:xfrm>
            <a:prstGeom prst="ellipse">
              <a:avLst/>
            </a:prstGeom>
            <a:solidFill>
              <a:srgbClr val="5D0F0D"/>
            </a:solidFill>
            <a:ln w="12700" cap="flat" cmpd="sng" algn="ctr">
              <a:solidFill>
                <a:srgbClr val="5D0F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D7AD04D-A96E-4CC8-B82E-16A2E8EA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808" y="1818719"/>
              <a:ext cx="653574" cy="653574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89E4AE-7419-48AD-B71B-485E1349FFE2}"/>
              </a:ext>
            </a:extLst>
          </p:cNvPr>
          <p:cNvGrpSpPr/>
          <p:nvPr userDrawn="1"/>
        </p:nvGrpSpPr>
        <p:grpSpPr>
          <a:xfrm>
            <a:off x="1040863" y="1839639"/>
            <a:ext cx="1388334" cy="1380075"/>
            <a:chOff x="985878" y="1435477"/>
            <a:chExt cx="1335024" cy="1337566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AEA78D7-FBFF-43B3-9870-BFB71B95BF07}"/>
                </a:ext>
              </a:extLst>
            </p:cNvPr>
            <p:cNvSpPr/>
            <p:nvPr/>
          </p:nvSpPr>
          <p:spPr>
            <a:xfrm>
              <a:off x="985878" y="1435477"/>
              <a:ext cx="1335024" cy="1337566"/>
            </a:xfrm>
            <a:prstGeom prst="ellipse">
              <a:avLst/>
            </a:prstGeom>
            <a:solidFill>
              <a:srgbClr val="5D0F0D"/>
            </a:solidFill>
            <a:ln w="12700" cap="flat" cmpd="sng" algn="ctr">
              <a:solidFill>
                <a:srgbClr val="5D0F0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923E343-C917-45B4-A1D8-33833D5F9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342" y="1704507"/>
              <a:ext cx="750827" cy="750827"/>
            </a:xfrm>
            <a:prstGeom prst="rect">
              <a:avLst/>
            </a:prstGeom>
          </p:spPr>
        </p:pic>
      </p:grpSp>
      <p:sp>
        <p:nvSpPr>
          <p:cNvPr id="25" name="Body Level One…">
            <a:extLst>
              <a:ext uri="{FF2B5EF4-FFF2-40B4-BE49-F238E27FC236}">
                <a16:creationId xmlns:a16="http://schemas.microsoft.com/office/drawing/2014/main" id="{87529D4A-3229-4699-BE57-F6B2D510B107}"/>
              </a:ext>
            </a:extLst>
          </p:cNvPr>
          <p:cNvSpPr txBox="1">
            <a:spLocks noGrp="1"/>
          </p:cNvSpPr>
          <p:nvPr>
            <p:ph type="body" idx="12" hasCustomPrompt="1"/>
          </p:nvPr>
        </p:nvSpPr>
        <p:spPr>
          <a:xfrm>
            <a:off x="3222633" y="1945589"/>
            <a:ext cx="8127999" cy="11660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26" name="Body Level One…">
            <a:extLst>
              <a:ext uri="{FF2B5EF4-FFF2-40B4-BE49-F238E27FC236}">
                <a16:creationId xmlns:a16="http://schemas.microsoft.com/office/drawing/2014/main" id="{76C0CCB8-F19A-48C5-BCFE-8A97C001B9A0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3222631" y="3462659"/>
            <a:ext cx="8127999" cy="11660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27" name="Body Level One…">
            <a:extLst>
              <a:ext uri="{FF2B5EF4-FFF2-40B4-BE49-F238E27FC236}">
                <a16:creationId xmlns:a16="http://schemas.microsoft.com/office/drawing/2014/main" id="{826EC438-7F83-4095-8AB8-681DB26BF812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219462" y="5019843"/>
            <a:ext cx="8127999" cy="11660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6223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968A9-EC03-42EF-A68E-2534ECACD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BD25BBE8-EE8D-4F82-8180-D607FB13A491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38200" y="1804914"/>
            <a:ext cx="3209497" cy="4138682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F6BC3C46-39D2-4C5B-847C-826ABCED1938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4491252" y="1804914"/>
            <a:ext cx="3209497" cy="4138682"/>
          </a:xfrm>
          <a:prstGeom prst="rect">
            <a:avLst/>
          </a:prstGeom>
          <a:solidFill>
            <a:srgbClr val="005B5E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82419CAA-A4F5-4B13-A0FB-970300DE9FB7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8144303" y="1804914"/>
            <a:ext cx="3209497" cy="41386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7303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FCF3-2B50-49B1-8E8D-A629A72102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F73DA37E-648E-4BE8-B8A1-941E1D34C5C4}"/>
              </a:ext>
            </a:extLst>
          </p:cNvPr>
          <p:cNvSpPr>
            <a:spLocks noGrp="1"/>
          </p:cNvSpPr>
          <p:nvPr>
            <p:ph type="pic" sz="half" idx="15"/>
          </p:nvPr>
        </p:nvSpPr>
        <p:spPr>
          <a:xfrm>
            <a:off x="5125876" y="1722194"/>
            <a:ext cx="6227924" cy="48770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Image">
            <a:extLst>
              <a:ext uri="{FF2B5EF4-FFF2-40B4-BE49-F238E27FC236}">
                <a16:creationId xmlns:a16="http://schemas.microsoft.com/office/drawing/2014/main" id="{76AE86BC-3368-40D1-A309-E32657081F5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822854" y="1722195"/>
            <a:ext cx="4103988" cy="2374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0EEFC443-57CF-4912-B12D-CB201E5A2A04}"/>
              </a:ext>
            </a:extLst>
          </p:cNvPr>
          <p:cNvSpPr>
            <a:spLocks noGrp="1"/>
          </p:cNvSpPr>
          <p:nvPr>
            <p:ph type="pic" sz="half" idx="17"/>
          </p:nvPr>
        </p:nvSpPr>
        <p:spPr>
          <a:xfrm>
            <a:off x="822853" y="4224562"/>
            <a:ext cx="4103987" cy="23747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9808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B6573-C8FC-4A88-867B-7315FCD61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76B246D-9FDE-4331-B0E7-C32E92595B7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819523"/>
            <a:ext cx="4020403" cy="265694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9888A87E-2C53-4326-B3E4-2707E7E03C49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954454" y="1819523"/>
            <a:ext cx="2399346" cy="4769502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A7A1FB-8F34-4795-9434-11093F3C423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036024" y="1819523"/>
            <a:ext cx="3741009" cy="476950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  <p:sp>
        <p:nvSpPr>
          <p:cNvPr id="6" name="Image">
            <a:extLst>
              <a:ext uri="{FF2B5EF4-FFF2-40B4-BE49-F238E27FC236}">
                <a16:creationId xmlns:a16="http://schemas.microsoft.com/office/drawing/2014/main" id="{A8FEFAA9-EB53-4335-A9E1-CD23E5211AE4}"/>
              </a:ext>
            </a:extLst>
          </p:cNvPr>
          <p:cNvSpPr>
            <a:spLocks noGrp="1"/>
          </p:cNvSpPr>
          <p:nvPr>
            <p:ph type="pic" sz="half" idx="17"/>
          </p:nvPr>
        </p:nvSpPr>
        <p:spPr>
          <a:xfrm>
            <a:off x="838200" y="4585648"/>
            <a:ext cx="4020403" cy="20033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0953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7930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041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 pull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50" y="2184400"/>
            <a:ext cx="9359900" cy="2095499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C3681-2394-4694-A820-C68577BA540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79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C818-60C2-40C8-933D-72ECB2FD7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60ADCA-2E5D-4C68-8A6A-03397610A32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877278"/>
            <a:ext cx="10515600" cy="450987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8035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D937-04DA-5F46-9E26-B88086C21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F684D-AFDA-DE43-A086-81CF5EFF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CA55-4910-8C4D-87F4-4BD1CFD4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FCDA-1188-264E-BFAC-830A9E340D8F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7ED33-A557-B04A-93AA-F78EC786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9F0BA-C41B-8749-8C42-8B4FEAF3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794C2-9F8F-A140-8E31-BABC864F76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62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ingle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" y="1060704"/>
            <a:ext cx="11887200" cy="51663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079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7D3D-E1D8-4AF8-98CC-B1A4966E4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B336E-149F-4EF7-BDB9-349B869AD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4DEBD-2F36-46A9-AB29-55185CBA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FA215-E090-4CE3-86BC-E7408358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50F8-4979-45BE-9808-638AB554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2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0BF6-779A-474A-A52F-B8C23C93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D5B4F-3010-4FEF-8AC5-0202582E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EB03-7C31-42E1-9F4C-B8A3BEBA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6528-51E2-482E-89D4-020BAFDB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3B946-374A-4C33-8981-2D3447C3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299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D6D9-F9B3-4FC9-956E-DCF4E36D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64A64-9DBD-4897-9360-A068AB33C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475A-5135-49EA-B4D3-5142D922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ED4A-1258-43D0-9363-D5F0C8BB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B6C07-DDFD-4F02-A521-E1C5BE7D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3284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10A8-9755-4DFB-B9FE-C24F716A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EE07-7638-4C37-BFA4-493E60A51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D1948-E4EF-4AF4-9C04-CA5D8E1E5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86B0-FFB6-4946-AE93-B80836AB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39F7C-D6F6-48A9-9518-50F62BCA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03463-889B-43ED-B53D-DB13D42B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704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ED0E-2CBA-4006-A1DA-915D4B72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7BFC3-BF5B-4A1D-AB2C-3FA6A9DB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63ECC-E7D3-4560-9DFA-957948D79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73EF4-8BEA-4945-A2FF-43310E396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1B3CA-8790-491C-A3E6-BE576A5AD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281BE-D397-4D56-A19A-F3C55036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45D8D-C062-43E7-956E-B170E2A7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3D6B6-E637-4A73-AF9E-481C8B4E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829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90F-FD11-4770-81D1-D7D8E0D0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39558-6DAC-451A-8E21-0C82B50D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48DF4-0531-44E3-9E44-E51FE214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14EA2-D6D6-4890-87FE-2DB74629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347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BFF51-652E-4A94-AEFC-AEAC1601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A8D05-8419-438A-BE29-E75B7257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5616A-6CBF-46E4-8290-1C15B771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81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7DC9-F05F-4FB6-8A3B-C475D5D5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3F58-C578-4085-8C98-9B6ADEB7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9D41D-BAB1-4BE5-B142-3D2C750DC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06301-8759-44A0-BFD4-CF4F29D3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8FC97-CD61-4B40-8C36-783965B4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46772-DE89-4089-8154-E3783064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68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8B7F-7DEC-4A63-BBB5-5E0E0382EE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A25C9B55-1D3C-4253-808A-C4D9B11DE582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838200" y="1801923"/>
            <a:ext cx="6422409" cy="4477473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BA75367-A0FE-440D-922B-C363E26BE5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1012" y="1808538"/>
            <a:ext cx="3882788" cy="447747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559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0A81-058C-4471-BCB5-6499101E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C9ABF-9629-4512-B867-A693985E3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6C6F3-F4BD-4251-86BA-9F5B2E37C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966C5-633D-4DA9-AE3A-1800D947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540B1-3C02-4946-9393-4EC57F74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FD40D-8A52-42AA-B0AD-01E5BEC9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320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4A79-A19D-4659-897D-7DAE6613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24078-C2FE-42CC-9E56-C5716982A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AAC17-9B77-47C7-9DCB-FDB10C03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19111-DF0C-4924-8858-BE04D92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6030B-9839-4AA5-954F-46375B0D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184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04BFB-294A-4AFE-8EBC-E5D754E52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FBEA8-E753-4239-BA36-CB1E16C3C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9D038-3F41-422C-A5B4-D0CF2265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42930-3EF0-491E-9F22-74A0A48E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20A8-997F-4B13-84B1-E0CB6B92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062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7D3D-E1D8-4AF8-98CC-B1A4966E4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B336E-149F-4EF7-BDB9-349B869AD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4DEBD-2F36-46A9-AB29-55185CBA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FA215-E090-4CE3-86BC-E7408358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E50F8-4979-45BE-9808-638AB554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534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50BF6-779A-474A-A52F-B8C23C93F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D5B4F-3010-4FEF-8AC5-0202582E6D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EB03-7C31-42E1-9F4C-B8A3BEBA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6528-51E2-482E-89D4-020BAFDB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3B946-374A-4C33-8981-2D3447C3D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743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D6D9-F9B3-4FC9-956E-DCF4E36D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64A64-9DBD-4897-9360-A068AB33C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6475A-5135-49EA-B4D3-5142D9222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9ED4A-1258-43D0-9363-D5F0C8BB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B6C07-DDFD-4F02-A521-E1C5BE7D8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4154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B10A8-9755-4DFB-B9FE-C24F716AD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7EE07-7638-4C37-BFA4-493E60A51E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D1948-E4EF-4AF4-9C04-CA5D8E1E5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86B0-FFB6-4946-AE93-B80836ABA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39F7C-D6F6-48A9-9518-50F62BCA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03463-889B-43ED-B53D-DB13D42B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10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ED0E-2CBA-4006-A1DA-915D4B721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7BFC3-BF5B-4A1D-AB2C-3FA6A9DB4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263ECC-E7D3-4560-9DFA-957948D79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F73EF4-8BEA-4945-A2FF-43310E396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1B3CA-8790-491C-A3E6-BE576A5AD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281BE-D397-4D56-A19A-F3C55036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45D8D-C062-43E7-956E-B170E2A7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53D6B6-E637-4A73-AF9E-481C8B4EC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1207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3F90F-FD11-4770-81D1-D7D8E0D0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39558-6DAC-451A-8E21-0C82B50D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48DF4-0531-44E3-9E44-E51FE214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14EA2-D6D6-4890-87FE-2DB74629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35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6BFF51-652E-4A94-AEFC-AEAC1601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AA8D05-8419-438A-BE29-E75B7257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5616A-6CBF-46E4-8290-1C15B771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9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C9F497-9298-4600-ABF8-B8F91787E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97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264478F-4642-4C17-8873-A6FE905C5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0" y="1808538"/>
            <a:ext cx="5257800" cy="456827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E5A3BC9-D744-4696-9BF5-0469AE162B1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257925" y="1808538"/>
            <a:ext cx="5095876" cy="4568279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950168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17DC9-F05F-4FB6-8A3B-C475D5D5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3F58-C578-4085-8C98-9B6ADEB7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9D41D-BAB1-4BE5-B142-3D2C750DC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06301-8759-44A0-BFD4-CF4F29D3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8FC97-CD61-4B40-8C36-783965B4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46772-DE89-4089-8154-E3783064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653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0A81-058C-4471-BCB5-6499101E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C9ABF-9629-4512-B867-A693985E38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6C6F3-F4BD-4251-86BA-9F5B2E37C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966C5-633D-4DA9-AE3A-1800D947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540B1-3C02-4946-9393-4EC57F74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FD40D-8A52-42AA-B0AD-01E5BEC9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384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34A79-A19D-4659-897D-7DAE6613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124078-C2FE-42CC-9E56-C5716982A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AAC17-9B77-47C7-9DCB-FDB10C03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19111-DF0C-4924-8858-BE04D924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6030B-9839-4AA5-954F-46375B0D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3492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104BFB-294A-4AFE-8EBC-E5D754E52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FBEA8-E753-4239-BA36-CB1E16C3C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9D038-3F41-422C-A5B4-D0CF22653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E42930-3EF0-491E-9F22-74A0A48EA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A20A8-997F-4B13-84B1-E0CB6B927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9832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32530-697A-4126-8FF3-DBB77573F20F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3231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E0B9D-72FF-4AED-9DCA-B168293B14D9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604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85C5-F37B-47DD-B887-C12B3EB4CC4D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2207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5D0458-13AA-4392-9F1F-A6C8595B2E4C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26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5BBEC-1DA7-43C8-9F39-12C5F96377C5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30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5E8A-0761-4A98-B495-ADBACEC95B76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9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ECEEA71-9733-47F6-86DE-91984D3D3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88991686-5DB8-48A9-A87D-F41321F88005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838201" y="2479474"/>
            <a:ext cx="5125872" cy="3541382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3" name="Image">
            <a:extLst>
              <a:ext uri="{FF2B5EF4-FFF2-40B4-BE49-F238E27FC236}">
                <a16:creationId xmlns:a16="http://schemas.microsoft.com/office/drawing/2014/main" id="{1AF4841C-BD4F-49D2-BEBE-9DB35CFF1A19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6096000" y="2479474"/>
            <a:ext cx="5257799" cy="35413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53A7DC25-7E06-4C6A-B635-07B7549991F4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838199" y="1813008"/>
            <a:ext cx="10515599" cy="479816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66189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9F55A-4BFD-4229-BD10-A4ADDFD8EAC7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497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600E8A-CAC9-47C1-A145-26DE9FC27CA0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851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BADB71-E219-424E-9D43-030D562B55EE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310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97E32C-31C9-452E-9059-0305FBB9CD67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271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79637-67E7-42F5-BA5D-29A6D8928E8A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7990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04456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l pull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050" y="2184400"/>
            <a:ext cx="9359900" cy="2095499"/>
          </a:xfrm>
        </p:spPr>
        <p:txBody>
          <a:bodyPr>
            <a:normAutofit/>
          </a:bodyPr>
          <a:lstStyle>
            <a:lvl1pPr>
              <a:defRPr sz="4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A8DAA-56CD-44B7-B036-4780C5198762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CC3681-2394-4694-A820-C68577BA54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08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4FE7674-18D1-4901-8EF8-BE8AC4B92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97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F616CAD4-D4AD-47D0-AC1A-C9276288B40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836612" y="1793531"/>
            <a:ext cx="5156196" cy="509386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ED7C389E-8306-44A4-94E3-B7DC47D520BE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198399" y="1793531"/>
            <a:ext cx="5155401" cy="509386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498366B-5DB3-428E-ABFF-F5131E05262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6610" y="2501911"/>
            <a:ext cx="5156196" cy="390296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16F734AC-81C3-47A5-B65A-257E98EC7B41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198399" y="2501911"/>
            <a:ext cx="5155401" cy="390296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420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2EAA97C-24EA-465F-8CFE-26DBC39B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884B2257-AB50-4C91-BD24-635D0CAC0225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838200" y="1951629"/>
            <a:ext cx="6504296" cy="43945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08217BF-DD25-4A62-BEB8-55972FCE96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96717" y="1951629"/>
            <a:ext cx="3857083" cy="439458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4574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F5015584-5EAC-46C3-A1B5-9D032AF0D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DD327452-5E96-45C4-A0D7-9BD0A38C928B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838199" y="1898838"/>
            <a:ext cx="7445991" cy="4215357"/>
          </a:xfrm>
          <a:prstGeom prst="rect">
            <a:avLst/>
          </a:prstGeom>
          <a:solidFill>
            <a:srgbClr val="005B5E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760A406-F7E9-404E-86E3-8FE0543832C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520300" y="1898837"/>
            <a:ext cx="2833500" cy="421535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255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EC90D0-649F-43AA-9165-848DF9B9E0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68975"/>
            <a:ext cx="515316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4CD81104-DFB4-48A2-BFBD-EAABBB4F2954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838199" y="1885437"/>
            <a:ext cx="5125872" cy="4460772"/>
          </a:xfrm>
          <a:prstGeom prst="rect">
            <a:avLst/>
          </a:prstGeom>
          <a:solidFill>
            <a:srgbClr val="5D0F0D"/>
          </a:solidFill>
        </p:spPr>
        <p:txBody>
          <a:bodyPr/>
          <a:lstStyle>
            <a:lvl1pPr marL="342900" indent="-34290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</a:defRPr>
            </a:lvl5pPr>
          </a:lstStyle>
          <a:p>
            <a:r>
              <a:rPr lang="en-US" dirty="0"/>
              <a:t>Click to add text</a:t>
            </a:r>
            <a:endParaRPr dirty="0"/>
          </a:p>
        </p:txBody>
      </p:sp>
      <p:sp>
        <p:nvSpPr>
          <p:cNvPr id="12" name="Image">
            <a:extLst>
              <a:ext uri="{FF2B5EF4-FFF2-40B4-BE49-F238E27FC236}">
                <a16:creationId xmlns:a16="http://schemas.microsoft.com/office/drawing/2014/main" id="{0FD377C1-71E8-45BF-8F3C-F09F7141F774}"/>
              </a:ext>
            </a:extLst>
          </p:cNvPr>
          <p:cNvSpPr>
            <a:spLocks noGrp="1"/>
          </p:cNvSpPr>
          <p:nvPr>
            <p:ph type="pic" sz="half" idx="14"/>
          </p:nvPr>
        </p:nvSpPr>
        <p:spPr>
          <a:xfrm>
            <a:off x="6096000" y="268975"/>
            <a:ext cx="5654721" cy="20511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39" tIns="45719" rIns="91439" bIns="45719">
            <a:noAutofit/>
          </a:bodyPr>
          <a:lstStyle>
            <a:lvl1pPr>
              <a:defRPr sz="2000" b="0"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C63E990-34FD-46E7-A61B-229E2A59A37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2422627"/>
            <a:ext cx="5654721" cy="392358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icons to add table/chart/smart art/image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6325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D0858B-D518-4A7A-AD06-0675C7241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19DF4E-23E6-4D99-9460-315652C64B13}"/>
              </a:ext>
            </a:extLst>
          </p:cNvPr>
          <p:cNvCxnSpPr/>
          <p:nvPr userDrawn="1"/>
        </p:nvCxnSpPr>
        <p:spPr>
          <a:xfrm flipV="1">
            <a:off x="476250" y="242993"/>
            <a:ext cx="0" cy="547582"/>
          </a:xfrm>
          <a:prstGeom prst="line">
            <a:avLst/>
          </a:prstGeom>
          <a:ln w="38100">
            <a:solidFill>
              <a:srgbClr val="5D0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F58A86-30D0-4298-A859-F637C58B1AAA}"/>
              </a:ext>
            </a:extLst>
          </p:cNvPr>
          <p:cNvCxnSpPr/>
          <p:nvPr userDrawn="1"/>
        </p:nvCxnSpPr>
        <p:spPr>
          <a:xfrm flipH="1">
            <a:off x="485775" y="1009650"/>
            <a:ext cx="1" cy="355780"/>
          </a:xfrm>
          <a:prstGeom prst="line">
            <a:avLst/>
          </a:prstGeom>
          <a:ln w="38100"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1C2B04-FCC2-4937-9AD7-878528CE8FB5}"/>
              </a:ext>
            </a:extLst>
          </p:cNvPr>
          <p:cNvCxnSpPr/>
          <p:nvPr userDrawn="1"/>
        </p:nvCxnSpPr>
        <p:spPr>
          <a:xfrm flipH="1" flipV="1">
            <a:off x="351683" y="844339"/>
            <a:ext cx="210158" cy="6772"/>
          </a:xfrm>
          <a:prstGeom prst="line">
            <a:avLst/>
          </a:prstGeom>
          <a:ln w="38100">
            <a:solidFill>
              <a:srgbClr val="5D0F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B0F9131-A7BF-4A61-9EFA-A6B52DB97898}"/>
              </a:ext>
            </a:extLst>
          </p:cNvPr>
          <p:cNvCxnSpPr/>
          <p:nvPr userDrawn="1"/>
        </p:nvCxnSpPr>
        <p:spPr>
          <a:xfrm flipH="1" flipV="1">
            <a:off x="351683" y="931757"/>
            <a:ext cx="293268" cy="9525"/>
          </a:xfrm>
          <a:prstGeom prst="line">
            <a:avLst/>
          </a:prstGeom>
          <a:ln w="38100">
            <a:solidFill>
              <a:srgbClr val="005B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D89ABEB-C7BF-4769-A1A7-005C413322E1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85" y="6056904"/>
            <a:ext cx="972568" cy="80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5D0F0D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kern="1200">
          <a:solidFill>
            <a:schemeClr val="tx1"/>
          </a:solidFill>
          <a:latin typeface="Aharoni" panose="020B0604020202020204" pitchFamily="2" charset="-79"/>
          <a:ea typeface="+mn-ea"/>
          <a:cs typeface="Aharoni" panose="020B0604020202020204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C00D7-B0F4-4261-A833-26614DE5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3713-79D5-4B88-B97D-0B2A8C320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7C455-D937-4BC2-AEE3-DFB3F3D8E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7C37-22D2-4D9A-8C79-B63AC1BDE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6C7D-3B08-402E-A3C4-E2EFAE35C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93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C00D7-B0F4-4261-A833-26614DE5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93713-79D5-4B88-B97D-0B2A8C320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7C455-D937-4BC2-AEE3-DFB3F3D8E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1A8474-F793-401B-A5F7-58BA7210EBC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11/5/2019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07C37-22D2-4D9A-8C79-B63AC1BDE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6C7D-3B08-402E-A3C4-E2EFAE35C5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2DB38-148A-4BEF-AE10-669A6CED8D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9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1D884-587D-4741-95A5-B6885F10BD26}" type="datetime1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05-11-2019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1513B6-2E94-479A-B92D-3048BFA29A0A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5B5E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srgbClr val="005B5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29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parc.africa/" TargetMode="Externa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273B143-B87B-492B-9FC8-2B574ECC9E75}"/>
              </a:ext>
            </a:extLst>
          </p:cNvPr>
          <p:cNvSpPr/>
          <p:nvPr/>
        </p:nvSpPr>
        <p:spPr>
          <a:xfrm>
            <a:off x="0" y="1510337"/>
            <a:ext cx="12192000" cy="1038498"/>
          </a:xfrm>
          <a:prstGeom prst="rect">
            <a:avLst/>
          </a:prstGeom>
          <a:solidFill>
            <a:srgbClr val="005B5E"/>
          </a:solidFill>
          <a:ln>
            <a:solidFill>
              <a:srgbClr val="00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72516">
              <a:spcAft>
                <a:spcPts val="1800"/>
              </a:spcAft>
              <a:defRPr/>
            </a:pPr>
            <a:r>
              <a:rPr lang="en-US" sz="5400" b="1" i="1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Sustainable Financing for Health </a:t>
            </a:r>
            <a:r>
              <a:rPr lang="en-US" sz="5400" b="1" i="1" kern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Promotion</a:t>
            </a:r>
            <a:endParaRPr lang="en-US" sz="5400" kern="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75BE2-AE1C-4B15-8516-D678D1DDCC14}"/>
              </a:ext>
            </a:extLst>
          </p:cNvPr>
          <p:cNvSpPr/>
          <p:nvPr/>
        </p:nvSpPr>
        <p:spPr>
          <a:xfrm>
            <a:off x="4271561" y="3589642"/>
            <a:ext cx="40834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i="1" dirty="0"/>
              <a:t>Dr. Nkechi Olalere MBBS, MBA, MPH</a:t>
            </a:r>
            <a:endParaRPr lang="en-US" sz="1400" dirty="0"/>
          </a:p>
          <a:p>
            <a:pPr algn="ctr"/>
            <a:r>
              <a:rPr lang="en-US" sz="1400" i="1" dirty="0"/>
              <a:t>Executive Director</a:t>
            </a:r>
            <a:endParaRPr lang="en-US" sz="1400" dirty="0"/>
          </a:p>
          <a:p>
            <a:pPr algn="ctr"/>
            <a:r>
              <a:rPr lang="en-US" sz="1400" i="1" dirty="0"/>
              <a:t>Strategic Purchasing Africa Resource Center (SPARC),</a:t>
            </a:r>
            <a:endParaRPr lang="en-US" sz="1400" dirty="0"/>
          </a:p>
          <a:p>
            <a:pPr algn="ctr"/>
            <a:r>
              <a:rPr lang="en-US" sz="1400" i="1" dirty="0" err="1"/>
              <a:t>Amref</a:t>
            </a:r>
            <a:r>
              <a:rPr lang="en-US" sz="1400" i="1" dirty="0"/>
              <a:t> Wilson Airport, </a:t>
            </a:r>
            <a:r>
              <a:rPr lang="en-US" sz="1400" i="1" dirty="0" err="1"/>
              <a:t>Lang’ata</a:t>
            </a:r>
            <a:r>
              <a:rPr lang="en-US" sz="1400" i="1" dirty="0"/>
              <a:t> Road, </a:t>
            </a:r>
            <a:endParaRPr lang="en-US" sz="1400" dirty="0"/>
          </a:p>
          <a:p>
            <a:pPr algn="ctr"/>
            <a:r>
              <a:rPr lang="en-US" sz="1400" i="1" dirty="0"/>
              <a:t>Nairobi, Kenya.</a:t>
            </a:r>
            <a:endParaRPr lang="en-US" sz="1400" dirty="0"/>
          </a:p>
        </p:txBody>
      </p:sp>
      <p:pic>
        <p:nvPicPr>
          <p:cNvPr id="8" name="SPARC LOGO HIGH RES-03 copy.png" descr="SPARC LOGO HIGH RES-03 copy.png">
            <a:extLst>
              <a:ext uri="{FF2B5EF4-FFF2-40B4-BE49-F238E27FC236}">
                <a16:creationId xmlns:a16="http://schemas.microsoft.com/office/drawing/2014/main" id="{78C649B1-182A-4199-B2F6-690AF5FAD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8375" y="4900064"/>
            <a:ext cx="2281035" cy="193361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73B143-B87B-492B-9FC8-2B574ECC9E75}"/>
              </a:ext>
            </a:extLst>
          </p:cNvPr>
          <p:cNvSpPr/>
          <p:nvPr/>
        </p:nvSpPr>
        <p:spPr>
          <a:xfrm>
            <a:off x="-16328" y="4697560"/>
            <a:ext cx="12208328" cy="152400"/>
          </a:xfrm>
          <a:prstGeom prst="rect">
            <a:avLst/>
          </a:prstGeom>
          <a:solidFill>
            <a:srgbClr val="005B5E"/>
          </a:solidFill>
          <a:ln>
            <a:solidFill>
              <a:srgbClr val="00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72516">
              <a:lnSpc>
                <a:spcPct val="80000"/>
              </a:lnSpc>
              <a:defRPr/>
            </a:pPr>
            <a:endParaRPr lang="en-US" sz="3600" kern="0" cap="all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388" y="4900064"/>
            <a:ext cx="1992922" cy="19336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4371" t="6777" r="6284" b="8031"/>
          <a:stretch/>
        </p:blipFill>
        <p:spPr>
          <a:xfrm>
            <a:off x="341335" y="4900064"/>
            <a:ext cx="2777096" cy="180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(WHO)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1306285"/>
            <a:ext cx="10685417" cy="5486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1648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5D0F0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Non-Financial Investments For Health 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7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B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33B694-A713-450A-85B0-E981EA62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441" y="1286658"/>
            <a:ext cx="10515600" cy="112899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4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575BE2-AE1C-4B15-8516-D678D1DDCC14}"/>
              </a:ext>
            </a:extLst>
          </p:cNvPr>
          <p:cNvSpPr/>
          <p:nvPr/>
        </p:nvSpPr>
        <p:spPr>
          <a:xfrm>
            <a:off x="29363" y="915499"/>
            <a:ext cx="122083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Dr. Nkechi Olalere MBBS, MBA, MPH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Executive Director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Strategic Purchasing Africa Resource Center (SPARC),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Amref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Wilson Airport,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Lang’ata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Road,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Nairobi, Kenya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Follow SPARC 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5B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https://sparc.africa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B5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SPARC LOGO HIGH RES-03 copy.png" descr="SPARC LOGO HIGH RES-03 copy.png">
            <a:extLst>
              <a:ext uri="{FF2B5EF4-FFF2-40B4-BE49-F238E27FC236}">
                <a16:creationId xmlns:a16="http://schemas.microsoft.com/office/drawing/2014/main" id="{78C649B1-182A-4199-B2F6-690AF5FA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053" y="4408744"/>
            <a:ext cx="2281035" cy="193361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73B143-B87B-492B-9FC8-2B574ECC9E75}"/>
              </a:ext>
            </a:extLst>
          </p:cNvPr>
          <p:cNvSpPr/>
          <p:nvPr/>
        </p:nvSpPr>
        <p:spPr>
          <a:xfrm>
            <a:off x="-13650" y="4206240"/>
            <a:ext cx="12208328" cy="152400"/>
          </a:xfrm>
          <a:prstGeom prst="rect">
            <a:avLst/>
          </a:prstGeom>
          <a:solidFill>
            <a:srgbClr val="005B5E"/>
          </a:solidFill>
          <a:ln>
            <a:solidFill>
              <a:srgbClr val="005B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251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7066" y="4408744"/>
            <a:ext cx="1992922" cy="1933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371" t="6777" r="6284" b="8031"/>
          <a:stretch/>
        </p:blipFill>
        <p:spPr>
          <a:xfrm>
            <a:off x="344013" y="4408744"/>
            <a:ext cx="2777096" cy="1801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152" y="3481101"/>
            <a:ext cx="219075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7A3F735-94E1-4A92-BF97-52459B31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975"/>
            <a:ext cx="10515600" cy="1178825"/>
          </a:xfrm>
        </p:spPr>
        <p:txBody>
          <a:bodyPr/>
          <a:lstStyle/>
          <a:p>
            <a:r>
              <a:rPr lang="en-US" dirty="0" smtClean="0"/>
              <a:t>About SPARC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35" y="3249407"/>
            <a:ext cx="1898267" cy="1817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801" y="3299663"/>
            <a:ext cx="2036665" cy="173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1476" y="3249407"/>
            <a:ext cx="1611182" cy="16532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51" y="1551552"/>
            <a:ext cx="7669575" cy="14509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54999" y="4959781"/>
            <a:ext cx="16874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Linkages </a:t>
            </a:r>
            <a:r>
              <a:rPr lang="en-US" sz="2000" dirty="0"/>
              <a:t>and partnerships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1538" y="4959781"/>
            <a:ext cx="2191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Leverage </a:t>
            </a:r>
            <a:r>
              <a:rPr lang="en-US" sz="2000" dirty="0"/>
              <a:t>and </a:t>
            </a:r>
            <a:r>
              <a:rPr lang="en-US" sz="2000" dirty="0" smtClean="0"/>
              <a:t>expand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5880769" y="4847242"/>
            <a:ext cx="22036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Connect experts for </a:t>
            </a:r>
            <a:r>
              <a:rPr lang="en-US" sz="2000" dirty="0"/>
              <a:t>peer learning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945363-89A0-4A0D-9356-B3B69DC197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t="6798" r="-2" b="-2"/>
          <a:stretch/>
        </p:blipFill>
        <p:spPr>
          <a:xfrm>
            <a:off x="8084426" y="1392363"/>
            <a:ext cx="3962657" cy="416276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407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EBE2D-B6A5-4F14-B45A-49ED243E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8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Key Decision Points for Strategic Purchasing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B927410-8721-4AC2-9389-68FC422E6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13590"/>
              </p:ext>
            </p:extLst>
          </p:nvPr>
        </p:nvGraphicFramePr>
        <p:xfrm>
          <a:off x="358806" y="1899679"/>
          <a:ext cx="3227363" cy="4053840"/>
        </p:xfrm>
        <a:graphic>
          <a:graphicData uri="http://schemas.openxmlformats.org/drawingml/2006/table">
            <a:tbl>
              <a:tblPr firstRow="1" bandRow="1"/>
              <a:tblGrid>
                <a:gridCol w="3227363">
                  <a:extLst>
                    <a:ext uri="{9D8B030D-6E8A-4147-A177-3AD203B41FA5}">
                      <a16:colId xmlns:a16="http://schemas.microsoft.com/office/drawing/2014/main" val="862631606"/>
                    </a:ext>
                  </a:extLst>
                </a:gridCol>
              </a:tblGrid>
              <a:tr h="749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kern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Most countries wish to p</a:t>
                      </a:r>
                      <a:r>
                        <a:rPr lang="en-US" sz="2000" b="0" kern="0" baseline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rovide a comprehensive benefit package to their citizens.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0" kern="0" baseline="0" dirty="0" smtClean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kern="0" baseline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Given limited funds, this may not be feasible.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0" kern="0" baseline="0" dirty="0" smtClean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kern="0" baseline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How do we design a package that speaks to the priority healthcare needs of the population?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0" kern="0" baseline="0" dirty="0" smtClean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5D0F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8880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16696DD-D61F-44C6-84D9-21F58D2CA7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40170" y="1899679"/>
          <a:ext cx="3702029" cy="4053840"/>
        </p:xfrm>
        <a:graphic>
          <a:graphicData uri="http://schemas.openxmlformats.org/drawingml/2006/table">
            <a:tbl>
              <a:tblPr firstRow="1" bandRow="1"/>
              <a:tblGrid>
                <a:gridCol w="3702029">
                  <a:extLst>
                    <a:ext uri="{9D8B030D-6E8A-4147-A177-3AD203B41FA5}">
                      <a16:colId xmlns:a16="http://schemas.microsoft.com/office/drawing/2014/main" val="862631606"/>
                    </a:ext>
                  </a:extLst>
                </a:gridCol>
              </a:tblGrid>
              <a:tr h="749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2000" b="0" kern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Public vs private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0" kern="0" dirty="0" smtClean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Service range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000" b="0" kern="0" dirty="0" smtClean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Location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000" b="0" kern="0" dirty="0" smtClean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Quality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000" b="0" kern="0" dirty="0" smtClean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Quantity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000" b="0" kern="0" dirty="0" smtClean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Price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2000" b="0" kern="0" dirty="0">
                        <a:solidFill>
                          <a:schemeClr val="tx1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endParaRPr lang="en-US" sz="2000" b="0" kern="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5B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88809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17BB74C0-3BBC-4CCE-8837-BAA2437F10AA}"/>
              </a:ext>
            </a:extLst>
          </p:cNvPr>
          <p:cNvSpPr txBox="1">
            <a:spLocks/>
          </p:cNvSpPr>
          <p:nvPr/>
        </p:nvSpPr>
        <p:spPr>
          <a:xfrm>
            <a:off x="940314" y="1342518"/>
            <a:ext cx="2054441" cy="5640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D0F0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smtClean="0">
                <a:solidFill>
                  <a:schemeClr val="accent5"/>
                </a:solidFill>
              </a:rPr>
              <a:t>What to buy?</a:t>
            </a:r>
            <a:r>
              <a:rPr lang="en-US" dirty="0">
                <a:solidFill>
                  <a:schemeClr val="accent5"/>
                </a:solidFill>
              </a:rPr>
              <a:t>	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CF7B7D-FDB3-4A71-9ABF-6FD12060C484}"/>
              </a:ext>
            </a:extLst>
          </p:cNvPr>
          <p:cNvSpPr txBox="1">
            <a:spLocks/>
          </p:cNvSpPr>
          <p:nvPr/>
        </p:nvSpPr>
        <p:spPr>
          <a:xfrm>
            <a:off x="4213402" y="1346501"/>
            <a:ext cx="2688227" cy="56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D0F0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5"/>
                </a:solidFill>
              </a:rPr>
              <a:t>Who to buy from?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CB3E55-3ECB-4AC8-BEE0-463BEEB06892}"/>
              </a:ext>
            </a:extLst>
          </p:cNvPr>
          <p:cNvSpPr txBox="1">
            <a:spLocks/>
          </p:cNvSpPr>
          <p:nvPr/>
        </p:nvSpPr>
        <p:spPr>
          <a:xfrm>
            <a:off x="7757884" y="1335633"/>
            <a:ext cx="3871856" cy="56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D0F0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5"/>
                </a:solidFill>
              </a:rPr>
              <a:t>What to pay and how to pay? </a:t>
            </a:r>
            <a:endParaRPr lang="en-US" sz="2400" dirty="0">
              <a:solidFill>
                <a:schemeClr val="accent5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EA17AC1-7EDB-4D99-B260-D80FC6B8A6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713995"/>
              </p:ext>
            </p:extLst>
          </p:nvPr>
        </p:nvGraphicFramePr>
        <p:xfrm>
          <a:off x="7647044" y="1908414"/>
          <a:ext cx="3871856" cy="3749040"/>
        </p:xfrm>
        <a:graphic>
          <a:graphicData uri="http://schemas.openxmlformats.org/drawingml/2006/table">
            <a:tbl>
              <a:tblPr firstRow="1" bandRow="1"/>
              <a:tblGrid>
                <a:gridCol w="3871856">
                  <a:extLst>
                    <a:ext uri="{9D8B030D-6E8A-4147-A177-3AD203B41FA5}">
                      <a16:colId xmlns:a16="http://schemas.microsoft.com/office/drawing/2014/main" val="862631606"/>
                    </a:ext>
                  </a:extLst>
                </a:gridCol>
              </a:tblGrid>
              <a:tr h="7491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0" noProof="0" dirty="0" smtClean="0">
                          <a:solidFill>
                            <a:prstClr val="black"/>
                          </a:solidFill>
                          <a:latin typeface="Calibri" panose="020F0502020204030204"/>
                          <a:ea typeface="+mn-ea"/>
                          <a:cs typeface="+mn-cs"/>
                        </a:rPr>
                        <a:t>Tariff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00"/>
                          </a:solidFill>
                        </a:rPr>
                        <a:t>How can we use our policy objectives to pay providers and</a:t>
                      </a:r>
                      <a:r>
                        <a:rPr lang="en-US" altLang="en-US" sz="2000" b="0" baseline="0" dirty="0" smtClean="0">
                          <a:solidFill>
                            <a:srgbClr val="000000"/>
                          </a:solidFill>
                        </a:rPr>
                        <a:t> provide an incentive for </a:t>
                      </a:r>
                      <a:r>
                        <a:rPr lang="en-US" altLang="en-US" sz="2000" b="0" dirty="0" smtClean="0">
                          <a:solidFill>
                            <a:srgbClr val="000000"/>
                          </a:solidFill>
                        </a:rPr>
                        <a:t>improved focus on health promotion?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00"/>
                          </a:solidFill>
                        </a:rPr>
                        <a:t>Payment methods</a:t>
                      </a:r>
                    </a:p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en-US" sz="2000" b="0" dirty="0" smtClean="0">
                          <a:solidFill>
                            <a:srgbClr val="000000"/>
                          </a:solidFill>
                        </a:rPr>
                        <a:t>What payment mechanism provides an incentive for providers to increase their focus on</a:t>
                      </a:r>
                      <a:r>
                        <a:rPr lang="en-US" altLang="en-US" sz="20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en-US" sz="2000" b="0" baseline="0" smtClean="0">
                          <a:solidFill>
                            <a:srgbClr val="000000"/>
                          </a:solidFill>
                        </a:rPr>
                        <a:t>health promotion?</a:t>
                      </a:r>
                      <a:endParaRPr lang="en-US" sz="2000" b="0" kern="0" dirty="0">
                        <a:solidFill>
                          <a:prstClr val="black"/>
                        </a:solidFill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88809"/>
                  </a:ext>
                </a:extLst>
              </a:tr>
            </a:tbl>
          </a:graphicData>
        </a:graphic>
      </p:graphicFrame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D5949CDC-D7AC-4C3D-BD5D-599B4E7688F3}"/>
              </a:ext>
            </a:extLst>
          </p:cNvPr>
          <p:cNvSpPr txBox="1">
            <a:spLocks/>
          </p:cNvSpPr>
          <p:nvPr/>
        </p:nvSpPr>
        <p:spPr>
          <a:xfrm>
            <a:off x="1008468" y="6205953"/>
            <a:ext cx="10767896" cy="50938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kern="1200">
                <a:solidFill>
                  <a:schemeClr val="tx1"/>
                </a:solidFill>
                <a:latin typeface="Aharoni" panose="020B0604020202020204" pitchFamily="2" charset="-79"/>
                <a:ea typeface="+mn-ea"/>
                <a:cs typeface="Aharoni" panose="020B06040202020202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C000"/>
                </a:solidFill>
              </a:rPr>
              <a:t>Underlying all this is the need for data collection and use for decision-making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960" y="1543466"/>
            <a:ext cx="11887200" cy="1074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0" algn="ctr">
              <a:defRPr/>
            </a:pPr>
            <a:r>
              <a:rPr lang="en-GB" sz="2400" dirty="0">
                <a:solidFill>
                  <a:schemeClr val="tx1"/>
                </a:solidFill>
              </a:rPr>
              <a:t>According to the WHO for every US$100 of public budget in Africa, </a:t>
            </a:r>
            <a:r>
              <a:rPr lang="en-GB" sz="2400" dirty="0" smtClean="0">
                <a:solidFill>
                  <a:schemeClr val="tx1"/>
                </a:solidFill>
              </a:rPr>
              <a:t>$16 </a:t>
            </a:r>
            <a:r>
              <a:rPr lang="en-GB" sz="2400" dirty="0">
                <a:solidFill>
                  <a:schemeClr val="tx1"/>
                </a:solidFill>
              </a:rPr>
              <a:t>goes to health </a:t>
            </a:r>
            <a:r>
              <a:rPr lang="en-GB" sz="2400" dirty="0" smtClean="0">
                <a:solidFill>
                  <a:schemeClr val="tx1"/>
                </a:solidFill>
              </a:rPr>
              <a:t>services, about $10 is spent and </a:t>
            </a:r>
            <a:r>
              <a:rPr lang="en-GB" sz="2400" dirty="0">
                <a:solidFill>
                  <a:schemeClr val="tx1"/>
                </a:solidFill>
              </a:rPr>
              <a:t>less than </a:t>
            </a:r>
            <a:r>
              <a:rPr lang="en-GB" sz="2400" dirty="0" smtClean="0">
                <a:solidFill>
                  <a:schemeClr val="tx1"/>
                </a:solidFill>
              </a:rPr>
              <a:t>$4 </a:t>
            </a:r>
            <a:r>
              <a:rPr lang="en-GB" sz="2400" dirty="0">
                <a:solidFill>
                  <a:schemeClr val="tx1"/>
                </a:solidFill>
              </a:rPr>
              <a:t>of that goes to the </a:t>
            </a:r>
            <a:r>
              <a:rPr lang="en-GB" sz="2400" i="1" dirty="0">
                <a:solidFill>
                  <a:schemeClr val="tx1"/>
                </a:solidFill>
              </a:rPr>
              <a:t>right</a:t>
            </a:r>
            <a:r>
              <a:rPr lang="en-GB" sz="2400" dirty="0">
                <a:solidFill>
                  <a:schemeClr val="tx1"/>
                </a:solidFill>
              </a:rPr>
              <a:t> health services.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Content Placeholder 1"/>
          <p:cNvSpPr txBox="1">
            <a:spLocks/>
          </p:cNvSpPr>
          <p:nvPr/>
        </p:nvSpPr>
        <p:spPr>
          <a:xfrm>
            <a:off x="9453414" y="4122891"/>
            <a:ext cx="1938342" cy="596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E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financial resources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E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Content Placeholder 1"/>
          <p:cNvSpPr txBox="1">
            <a:spLocks/>
          </p:cNvSpPr>
          <p:nvPr/>
        </p:nvSpPr>
        <p:spPr>
          <a:xfrm>
            <a:off x="3212920" y="4122892"/>
            <a:ext cx="2414702" cy="596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E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</a:t>
            </a:r>
            <a:r>
              <a:rPr kumimoji="0" lang="en-GB" sz="1800" b="1" i="0" u="none" strike="noStrike" kern="1200" cap="none" spc="0" normalizeH="0" noProof="0" dirty="0" smtClean="0">
                <a:ln>
                  <a:noFill/>
                </a:ln>
                <a:solidFill>
                  <a:srgbClr val="003E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E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resource allocation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3E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97582" y="2990860"/>
            <a:ext cx="2691331" cy="2334105"/>
            <a:chOff x="5081069" y="5053035"/>
            <a:chExt cx="2691331" cy="1881165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5053035"/>
              <a:ext cx="748894" cy="890565"/>
            </a:xfrm>
            <a:prstGeom prst="rect">
              <a:avLst/>
            </a:prstGeom>
          </p:spPr>
        </p:pic>
        <p:sp>
          <p:nvSpPr>
            <p:cNvPr id="45" name="Content Placeholder 1"/>
            <p:cNvSpPr txBox="1">
              <a:spLocks/>
            </p:cNvSpPr>
            <p:nvPr/>
          </p:nvSpPr>
          <p:spPr>
            <a:xfrm>
              <a:off x="5081069" y="5989061"/>
              <a:ext cx="2691331" cy="94513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E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Competing health priorities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3E7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Freeform 4811"/>
          <p:cNvSpPr>
            <a:spLocks noEditPoints="1"/>
          </p:cNvSpPr>
          <p:nvPr/>
        </p:nvSpPr>
        <p:spPr bwMode="auto">
          <a:xfrm>
            <a:off x="9941736" y="2972107"/>
            <a:ext cx="961698" cy="1142498"/>
          </a:xfrm>
          <a:custGeom>
            <a:avLst/>
            <a:gdLst>
              <a:gd name="T0" fmla="*/ 108 w 314"/>
              <a:gd name="T1" fmla="*/ 262 h 402"/>
              <a:gd name="T2" fmla="*/ 96 w 314"/>
              <a:gd name="T3" fmla="*/ 242 h 402"/>
              <a:gd name="T4" fmla="*/ 102 w 314"/>
              <a:gd name="T5" fmla="*/ 228 h 402"/>
              <a:gd name="T6" fmla="*/ 160 w 314"/>
              <a:gd name="T7" fmla="*/ 222 h 402"/>
              <a:gd name="T8" fmla="*/ 130 w 314"/>
              <a:gd name="T9" fmla="*/ 276 h 402"/>
              <a:gd name="T10" fmla="*/ 116 w 314"/>
              <a:gd name="T11" fmla="*/ 282 h 402"/>
              <a:gd name="T12" fmla="*/ 110 w 314"/>
              <a:gd name="T13" fmla="*/ 298 h 402"/>
              <a:gd name="T14" fmla="*/ 122 w 314"/>
              <a:gd name="T15" fmla="*/ 316 h 402"/>
              <a:gd name="T16" fmla="*/ 146 w 314"/>
              <a:gd name="T17" fmla="*/ 318 h 402"/>
              <a:gd name="T18" fmla="*/ 160 w 314"/>
              <a:gd name="T19" fmla="*/ 286 h 402"/>
              <a:gd name="T20" fmla="*/ 300 w 314"/>
              <a:gd name="T21" fmla="*/ 134 h 402"/>
              <a:gd name="T22" fmla="*/ 296 w 314"/>
              <a:gd name="T23" fmla="*/ 162 h 402"/>
              <a:gd name="T24" fmla="*/ 302 w 314"/>
              <a:gd name="T25" fmla="*/ 180 h 402"/>
              <a:gd name="T26" fmla="*/ 246 w 314"/>
              <a:gd name="T27" fmla="*/ 402 h 402"/>
              <a:gd name="T28" fmla="*/ 218 w 314"/>
              <a:gd name="T29" fmla="*/ 400 h 402"/>
              <a:gd name="T30" fmla="*/ 184 w 314"/>
              <a:gd name="T31" fmla="*/ 382 h 402"/>
              <a:gd name="T32" fmla="*/ 164 w 314"/>
              <a:gd name="T33" fmla="*/ 346 h 402"/>
              <a:gd name="T34" fmla="*/ 164 w 314"/>
              <a:gd name="T35" fmla="*/ 320 h 402"/>
              <a:gd name="T36" fmla="*/ 178 w 314"/>
              <a:gd name="T37" fmla="*/ 290 h 402"/>
              <a:gd name="T38" fmla="*/ 6 w 314"/>
              <a:gd name="T39" fmla="*/ 154 h 402"/>
              <a:gd name="T40" fmla="*/ 2 w 314"/>
              <a:gd name="T41" fmla="*/ 150 h 402"/>
              <a:gd name="T42" fmla="*/ 0 w 314"/>
              <a:gd name="T43" fmla="*/ 142 h 402"/>
              <a:gd name="T44" fmla="*/ 38 w 314"/>
              <a:gd name="T45" fmla="*/ 38 h 402"/>
              <a:gd name="T46" fmla="*/ 50 w 314"/>
              <a:gd name="T47" fmla="*/ 6 h 402"/>
              <a:gd name="T48" fmla="*/ 56 w 314"/>
              <a:gd name="T49" fmla="*/ 0 h 402"/>
              <a:gd name="T50" fmla="*/ 306 w 314"/>
              <a:gd name="T51" fmla="*/ 88 h 402"/>
              <a:gd name="T52" fmla="*/ 312 w 314"/>
              <a:gd name="T53" fmla="*/ 94 h 402"/>
              <a:gd name="T54" fmla="*/ 312 w 314"/>
              <a:gd name="T55" fmla="*/ 102 h 402"/>
              <a:gd name="T56" fmla="*/ 300 w 314"/>
              <a:gd name="T57" fmla="*/ 134 h 402"/>
              <a:gd name="T58" fmla="*/ 300 w 314"/>
              <a:gd name="T59" fmla="*/ 134 h 402"/>
              <a:gd name="T60" fmla="*/ 290 w 314"/>
              <a:gd name="T61" fmla="*/ 104 h 402"/>
              <a:gd name="T62" fmla="*/ 232 w 314"/>
              <a:gd name="T63" fmla="*/ 208 h 402"/>
              <a:gd name="T64" fmla="*/ 246 w 314"/>
              <a:gd name="T65" fmla="*/ 220 h 402"/>
              <a:gd name="T66" fmla="*/ 54 w 314"/>
              <a:gd name="T67" fmla="*/ 54 h 402"/>
              <a:gd name="T68" fmla="*/ 180 w 314"/>
              <a:gd name="T69" fmla="*/ 196 h 402"/>
              <a:gd name="T70" fmla="*/ 196 w 314"/>
              <a:gd name="T71" fmla="*/ 180 h 402"/>
              <a:gd name="T72" fmla="*/ 216 w 314"/>
              <a:gd name="T73" fmla="*/ 182 h 402"/>
              <a:gd name="T74" fmla="*/ 232 w 314"/>
              <a:gd name="T75" fmla="*/ 208 h 402"/>
              <a:gd name="T76" fmla="*/ 246 w 314"/>
              <a:gd name="T77" fmla="*/ 242 h 402"/>
              <a:gd name="T78" fmla="*/ 232 w 314"/>
              <a:gd name="T79" fmla="*/ 262 h 402"/>
              <a:gd name="T80" fmla="*/ 254 w 314"/>
              <a:gd name="T81" fmla="*/ 164 h 402"/>
              <a:gd name="T82" fmla="*/ 260 w 314"/>
              <a:gd name="T83" fmla="*/ 152 h 402"/>
              <a:gd name="T84" fmla="*/ 254 w 314"/>
              <a:gd name="T85" fmla="*/ 140 h 402"/>
              <a:gd name="T86" fmla="*/ 244 w 314"/>
              <a:gd name="T87" fmla="*/ 136 h 402"/>
              <a:gd name="T88" fmla="*/ 232 w 314"/>
              <a:gd name="T89" fmla="*/ 140 h 402"/>
              <a:gd name="T90" fmla="*/ 228 w 314"/>
              <a:gd name="T91" fmla="*/ 152 h 402"/>
              <a:gd name="T92" fmla="*/ 232 w 314"/>
              <a:gd name="T93" fmla="*/ 164 h 402"/>
              <a:gd name="T94" fmla="*/ 244 w 314"/>
              <a:gd name="T95" fmla="*/ 168 h 402"/>
              <a:gd name="T96" fmla="*/ 254 w 314"/>
              <a:gd name="T97" fmla="*/ 164 h 402"/>
              <a:gd name="T98" fmla="*/ 98 w 314"/>
              <a:gd name="T99" fmla="*/ 84 h 402"/>
              <a:gd name="T100" fmla="*/ 108 w 314"/>
              <a:gd name="T101" fmla="*/ 102 h 402"/>
              <a:gd name="T102" fmla="*/ 112 w 314"/>
              <a:gd name="T103" fmla="*/ 9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14" h="402">
                <a:moveTo>
                  <a:pt x="116" y="262"/>
                </a:moveTo>
                <a:lnTo>
                  <a:pt x="116" y="262"/>
                </a:lnTo>
                <a:lnTo>
                  <a:pt x="108" y="262"/>
                </a:lnTo>
                <a:lnTo>
                  <a:pt x="102" y="256"/>
                </a:lnTo>
                <a:lnTo>
                  <a:pt x="98" y="250"/>
                </a:lnTo>
                <a:lnTo>
                  <a:pt x="96" y="242"/>
                </a:lnTo>
                <a:lnTo>
                  <a:pt x="96" y="242"/>
                </a:lnTo>
                <a:lnTo>
                  <a:pt x="98" y="234"/>
                </a:lnTo>
                <a:lnTo>
                  <a:pt x="102" y="228"/>
                </a:lnTo>
                <a:lnTo>
                  <a:pt x="108" y="222"/>
                </a:lnTo>
                <a:lnTo>
                  <a:pt x="116" y="222"/>
                </a:lnTo>
                <a:lnTo>
                  <a:pt x="160" y="222"/>
                </a:lnTo>
                <a:lnTo>
                  <a:pt x="160" y="262"/>
                </a:lnTo>
                <a:lnTo>
                  <a:pt x="116" y="262"/>
                </a:lnTo>
                <a:close/>
                <a:moveTo>
                  <a:pt x="130" y="276"/>
                </a:moveTo>
                <a:lnTo>
                  <a:pt x="130" y="276"/>
                </a:lnTo>
                <a:lnTo>
                  <a:pt x="122" y="278"/>
                </a:lnTo>
                <a:lnTo>
                  <a:pt x="116" y="282"/>
                </a:lnTo>
                <a:lnTo>
                  <a:pt x="112" y="290"/>
                </a:lnTo>
                <a:lnTo>
                  <a:pt x="110" y="298"/>
                </a:lnTo>
                <a:lnTo>
                  <a:pt x="110" y="298"/>
                </a:lnTo>
                <a:lnTo>
                  <a:pt x="112" y="306"/>
                </a:lnTo>
                <a:lnTo>
                  <a:pt x="116" y="312"/>
                </a:lnTo>
                <a:lnTo>
                  <a:pt x="122" y="316"/>
                </a:lnTo>
                <a:lnTo>
                  <a:pt x="130" y="318"/>
                </a:lnTo>
                <a:lnTo>
                  <a:pt x="146" y="318"/>
                </a:lnTo>
                <a:lnTo>
                  <a:pt x="146" y="318"/>
                </a:lnTo>
                <a:lnTo>
                  <a:pt x="150" y="308"/>
                </a:lnTo>
                <a:lnTo>
                  <a:pt x="154" y="296"/>
                </a:lnTo>
                <a:lnTo>
                  <a:pt x="160" y="286"/>
                </a:lnTo>
                <a:lnTo>
                  <a:pt x="166" y="276"/>
                </a:lnTo>
                <a:lnTo>
                  <a:pt x="130" y="276"/>
                </a:lnTo>
                <a:close/>
                <a:moveTo>
                  <a:pt x="300" y="134"/>
                </a:moveTo>
                <a:lnTo>
                  <a:pt x="292" y="158"/>
                </a:lnTo>
                <a:lnTo>
                  <a:pt x="292" y="158"/>
                </a:lnTo>
                <a:lnTo>
                  <a:pt x="296" y="162"/>
                </a:lnTo>
                <a:lnTo>
                  <a:pt x="300" y="168"/>
                </a:lnTo>
                <a:lnTo>
                  <a:pt x="302" y="174"/>
                </a:lnTo>
                <a:lnTo>
                  <a:pt x="302" y="180"/>
                </a:lnTo>
                <a:lnTo>
                  <a:pt x="302" y="382"/>
                </a:lnTo>
                <a:lnTo>
                  <a:pt x="302" y="402"/>
                </a:lnTo>
                <a:lnTo>
                  <a:pt x="246" y="402"/>
                </a:lnTo>
                <a:lnTo>
                  <a:pt x="232" y="402"/>
                </a:lnTo>
                <a:lnTo>
                  <a:pt x="232" y="402"/>
                </a:lnTo>
                <a:lnTo>
                  <a:pt x="218" y="400"/>
                </a:lnTo>
                <a:lnTo>
                  <a:pt x="206" y="396"/>
                </a:lnTo>
                <a:lnTo>
                  <a:pt x="194" y="390"/>
                </a:lnTo>
                <a:lnTo>
                  <a:pt x="184" y="382"/>
                </a:lnTo>
                <a:lnTo>
                  <a:pt x="174" y="372"/>
                </a:lnTo>
                <a:lnTo>
                  <a:pt x="168" y="360"/>
                </a:lnTo>
                <a:lnTo>
                  <a:pt x="164" y="346"/>
                </a:lnTo>
                <a:lnTo>
                  <a:pt x="164" y="332"/>
                </a:lnTo>
                <a:lnTo>
                  <a:pt x="164" y="332"/>
                </a:lnTo>
                <a:lnTo>
                  <a:pt x="164" y="320"/>
                </a:lnTo>
                <a:lnTo>
                  <a:pt x="166" y="310"/>
                </a:lnTo>
                <a:lnTo>
                  <a:pt x="172" y="300"/>
                </a:lnTo>
                <a:lnTo>
                  <a:pt x="178" y="290"/>
                </a:lnTo>
                <a:lnTo>
                  <a:pt x="176" y="290"/>
                </a:lnTo>
                <a:lnTo>
                  <a:pt x="176" y="216"/>
                </a:lnTo>
                <a:lnTo>
                  <a:pt x="6" y="154"/>
                </a:lnTo>
                <a:lnTo>
                  <a:pt x="6" y="154"/>
                </a:lnTo>
                <a:lnTo>
                  <a:pt x="4" y="152"/>
                </a:lnTo>
                <a:lnTo>
                  <a:pt x="2" y="150"/>
                </a:lnTo>
                <a:lnTo>
                  <a:pt x="2" y="150"/>
                </a:lnTo>
                <a:lnTo>
                  <a:pt x="0" y="146"/>
                </a:lnTo>
                <a:lnTo>
                  <a:pt x="0" y="142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38" y="38"/>
                </a:lnTo>
                <a:lnTo>
                  <a:pt x="50" y="6"/>
                </a:lnTo>
                <a:lnTo>
                  <a:pt x="50" y="6"/>
                </a:lnTo>
                <a:lnTo>
                  <a:pt x="52" y="2"/>
                </a:lnTo>
                <a:lnTo>
                  <a:pt x="56" y="0"/>
                </a:lnTo>
                <a:lnTo>
                  <a:pt x="58" y="0"/>
                </a:lnTo>
                <a:lnTo>
                  <a:pt x="62" y="0"/>
                </a:lnTo>
                <a:lnTo>
                  <a:pt x="306" y="88"/>
                </a:lnTo>
                <a:lnTo>
                  <a:pt x="306" y="88"/>
                </a:lnTo>
                <a:lnTo>
                  <a:pt x="310" y="90"/>
                </a:lnTo>
                <a:lnTo>
                  <a:pt x="312" y="94"/>
                </a:lnTo>
                <a:lnTo>
                  <a:pt x="312" y="94"/>
                </a:lnTo>
                <a:lnTo>
                  <a:pt x="314" y="98"/>
                </a:lnTo>
                <a:lnTo>
                  <a:pt x="312" y="102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lnTo>
                  <a:pt x="300" y="134"/>
                </a:lnTo>
                <a:close/>
                <a:moveTo>
                  <a:pt x="60" y="36"/>
                </a:moveTo>
                <a:lnTo>
                  <a:pt x="286" y="118"/>
                </a:lnTo>
                <a:lnTo>
                  <a:pt x="290" y="104"/>
                </a:lnTo>
                <a:lnTo>
                  <a:pt x="66" y="22"/>
                </a:lnTo>
                <a:lnTo>
                  <a:pt x="60" y="36"/>
                </a:lnTo>
                <a:close/>
                <a:moveTo>
                  <a:pt x="232" y="208"/>
                </a:moveTo>
                <a:lnTo>
                  <a:pt x="232" y="216"/>
                </a:lnTo>
                <a:lnTo>
                  <a:pt x="246" y="220"/>
                </a:lnTo>
                <a:lnTo>
                  <a:pt x="246" y="220"/>
                </a:lnTo>
                <a:lnTo>
                  <a:pt x="248" y="220"/>
                </a:lnTo>
                <a:lnTo>
                  <a:pt x="278" y="136"/>
                </a:lnTo>
                <a:lnTo>
                  <a:pt x="54" y="54"/>
                </a:lnTo>
                <a:lnTo>
                  <a:pt x="24" y="138"/>
                </a:lnTo>
                <a:lnTo>
                  <a:pt x="180" y="196"/>
                </a:lnTo>
                <a:lnTo>
                  <a:pt x="180" y="196"/>
                </a:lnTo>
                <a:lnTo>
                  <a:pt x="184" y="190"/>
                </a:lnTo>
                <a:lnTo>
                  <a:pt x="190" y="184"/>
                </a:lnTo>
                <a:lnTo>
                  <a:pt x="196" y="180"/>
                </a:lnTo>
                <a:lnTo>
                  <a:pt x="204" y="180"/>
                </a:lnTo>
                <a:lnTo>
                  <a:pt x="204" y="180"/>
                </a:lnTo>
                <a:lnTo>
                  <a:pt x="216" y="182"/>
                </a:lnTo>
                <a:lnTo>
                  <a:pt x="224" y="188"/>
                </a:lnTo>
                <a:lnTo>
                  <a:pt x="230" y="196"/>
                </a:lnTo>
                <a:lnTo>
                  <a:pt x="232" y="208"/>
                </a:lnTo>
                <a:lnTo>
                  <a:pt x="232" y="208"/>
                </a:lnTo>
                <a:close/>
                <a:moveTo>
                  <a:pt x="246" y="264"/>
                </a:moveTo>
                <a:lnTo>
                  <a:pt x="246" y="242"/>
                </a:lnTo>
                <a:lnTo>
                  <a:pt x="232" y="236"/>
                </a:lnTo>
                <a:lnTo>
                  <a:pt x="232" y="262"/>
                </a:lnTo>
                <a:lnTo>
                  <a:pt x="232" y="262"/>
                </a:lnTo>
                <a:lnTo>
                  <a:pt x="246" y="264"/>
                </a:lnTo>
                <a:lnTo>
                  <a:pt x="246" y="264"/>
                </a:lnTo>
                <a:close/>
                <a:moveTo>
                  <a:pt x="254" y="164"/>
                </a:moveTo>
                <a:lnTo>
                  <a:pt x="254" y="164"/>
                </a:lnTo>
                <a:lnTo>
                  <a:pt x="258" y="158"/>
                </a:lnTo>
                <a:lnTo>
                  <a:pt x="260" y="152"/>
                </a:lnTo>
                <a:lnTo>
                  <a:pt x="260" y="152"/>
                </a:lnTo>
                <a:lnTo>
                  <a:pt x="258" y="146"/>
                </a:lnTo>
                <a:lnTo>
                  <a:pt x="254" y="140"/>
                </a:lnTo>
                <a:lnTo>
                  <a:pt x="254" y="140"/>
                </a:lnTo>
                <a:lnTo>
                  <a:pt x="250" y="138"/>
                </a:lnTo>
                <a:lnTo>
                  <a:pt x="244" y="136"/>
                </a:lnTo>
                <a:lnTo>
                  <a:pt x="238" y="138"/>
                </a:lnTo>
                <a:lnTo>
                  <a:pt x="232" y="140"/>
                </a:lnTo>
                <a:lnTo>
                  <a:pt x="232" y="140"/>
                </a:lnTo>
                <a:lnTo>
                  <a:pt x="228" y="146"/>
                </a:lnTo>
                <a:lnTo>
                  <a:pt x="228" y="152"/>
                </a:lnTo>
                <a:lnTo>
                  <a:pt x="228" y="152"/>
                </a:lnTo>
                <a:lnTo>
                  <a:pt x="228" y="158"/>
                </a:lnTo>
                <a:lnTo>
                  <a:pt x="232" y="164"/>
                </a:lnTo>
                <a:lnTo>
                  <a:pt x="232" y="164"/>
                </a:lnTo>
                <a:lnTo>
                  <a:pt x="238" y="166"/>
                </a:lnTo>
                <a:lnTo>
                  <a:pt x="244" y="168"/>
                </a:lnTo>
                <a:lnTo>
                  <a:pt x="244" y="168"/>
                </a:lnTo>
                <a:lnTo>
                  <a:pt x="250" y="166"/>
                </a:lnTo>
                <a:lnTo>
                  <a:pt x="254" y="164"/>
                </a:lnTo>
                <a:lnTo>
                  <a:pt x="254" y="164"/>
                </a:lnTo>
                <a:close/>
                <a:moveTo>
                  <a:pt x="58" y="84"/>
                </a:moveTo>
                <a:lnTo>
                  <a:pt x="94" y="98"/>
                </a:lnTo>
                <a:lnTo>
                  <a:pt x="98" y="84"/>
                </a:lnTo>
                <a:lnTo>
                  <a:pt x="62" y="72"/>
                </a:lnTo>
                <a:lnTo>
                  <a:pt x="58" y="84"/>
                </a:lnTo>
                <a:close/>
                <a:moveTo>
                  <a:pt x="108" y="102"/>
                </a:moveTo>
                <a:lnTo>
                  <a:pt x="158" y="120"/>
                </a:lnTo>
                <a:lnTo>
                  <a:pt x="162" y="108"/>
                </a:lnTo>
                <a:lnTo>
                  <a:pt x="112" y="90"/>
                </a:lnTo>
                <a:lnTo>
                  <a:pt x="108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8" name="Freeform 4846"/>
          <p:cNvSpPr>
            <a:spLocks noEditPoints="1"/>
          </p:cNvSpPr>
          <p:nvPr/>
        </p:nvSpPr>
        <p:spPr bwMode="auto">
          <a:xfrm>
            <a:off x="3831705" y="2859170"/>
            <a:ext cx="991995" cy="1263722"/>
          </a:xfrm>
          <a:custGeom>
            <a:avLst/>
            <a:gdLst>
              <a:gd name="T0" fmla="*/ 234 w 388"/>
              <a:gd name="T1" fmla="*/ 108 h 320"/>
              <a:gd name="T2" fmla="*/ 206 w 388"/>
              <a:gd name="T3" fmla="*/ 22 h 320"/>
              <a:gd name="T4" fmla="*/ 150 w 388"/>
              <a:gd name="T5" fmla="*/ 24 h 320"/>
              <a:gd name="T6" fmla="*/ 110 w 388"/>
              <a:gd name="T7" fmla="*/ 24 h 320"/>
              <a:gd name="T8" fmla="*/ 24 w 388"/>
              <a:gd name="T9" fmla="*/ 52 h 320"/>
              <a:gd name="T10" fmla="*/ 26 w 388"/>
              <a:gd name="T11" fmla="*/ 108 h 320"/>
              <a:gd name="T12" fmla="*/ 26 w 388"/>
              <a:gd name="T13" fmla="*/ 148 h 320"/>
              <a:gd name="T14" fmla="*/ 52 w 388"/>
              <a:gd name="T15" fmla="*/ 234 h 320"/>
              <a:gd name="T16" fmla="*/ 110 w 388"/>
              <a:gd name="T17" fmla="*/ 232 h 320"/>
              <a:gd name="T18" fmla="*/ 150 w 388"/>
              <a:gd name="T19" fmla="*/ 232 h 320"/>
              <a:gd name="T20" fmla="*/ 236 w 388"/>
              <a:gd name="T21" fmla="*/ 206 h 320"/>
              <a:gd name="T22" fmla="*/ 234 w 388"/>
              <a:gd name="T23" fmla="*/ 148 h 320"/>
              <a:gd name="T24" fmla="*/ 114 w 388"/>
              <a:gd name="T25" fmla="*/ 208 h 320"/>
              <a:gd name="T26" fmla="*/ 62 w 388"/>
              <a:gd name="T27" fmla="*/ 174 h 320"/>
              <a:gd name="T28" fmla="*/ 48 w 388"/>
              <a:gd name="T29" fmla="*/ 128 h 320"/>
              <a:gd name="T30" fmla="*/ 72 w 388"/>
              <a:gd name="T31" fmla="*/ 70 h 320"/>
              <a:gd name="T32" fmla="*/ 130 w 388"/>
              <a:gd name="T33" fmla="*/ 46 h 320"/>
              <a:gd name="T34" fmla="*/ 176 w 388"/>
              <a:gd name="T35" fmla="*/ 60 h 320"/>
              <a:gd name="T36" fmla="*/ 210 w 388"/>
              <a:gd name="T37" fmla="*/ 112 h 320"/>
              <a:gd name="T38" fmla="*/ 206 w 388"/>
              <a:gd name="T39" fmla="*/ 160 h 320"/>
              <a:gd name="T40" fmla="*/ 162 w 388"/>
              <a:gd name="T41" fmla="*/ 204 h 320"/>
              <a:gd name="T42" fmla="*/ 130 w 388"/>
              <a:gd name="T43" fmla="*/ 66 h 320"/>
              <a:gd name="T44" fmla="*/ 94 w 388"/>
              <a:gd name="T45" fmla="*/ 76 h 320"/>
              <a:gd name="T46" fmla="*/ 68 w 388"/>
              <a:gd name="T47" fmla="*/ 116 h 320"/>
              <a:gd name="T48" fmla="*/ 72 w 388"/>
              <a:gd name="T49" fmla="*/ 152 h 320"/>
              <a:gd name="T50" fmla="*/ 106 w 388"/>
              <a:gd name="T51" fmla="*/ 186 h 320"/>
              <a:gd name="T52" fmla="*/ 142 w 388"/>
              <a:gd name="T53" fmla="*/ 190 h 320"/>
              <a:gd name="T54" fmla="*/ 182 w 388"/>
              <a:gd name="T55" fmla="*/ 162 h 320"/>
              <a:gd name="T56" fmla="*/ 192 w 388"/>
              <a:gd name="T57" fmla="*/ 128 h 320"/>
              <a:gd name="T58" fmla="*/ 174 w 388"/>
              <a:gd name="T59" fmla="*/ 84 h 320"/>
              <a:gd name="T60" fmla="*/ 130 w 388"/>
              <a:gd name="T61" fmla="*/ 66 h 320"/>
              <a:gd name="T62" fmla="*/ 120 w 388"/>
              <a:gd name="T63" fmla="*/ 152 h 320"/>
              <a:gd name="T64" fmla="*/ 102 w 388"/>
              <a:gd name="T65" fmla="*/ 128 h 320"/>
              <a:gd name="T66" fmla="*/ 130 w 388"/>
              <a:gd name="T67" fmla="*/ 102 h 320"/>
              <a:gd name="T68" fmla="*/ 154 w 388"/>
              <a:gd name="T69" fmla="*/ 118 h 320"/>
              <a:gd name="T70" fmla="*/ 148 w 388"/>
              <a:gd name="T71" fmla="*/ 148 h 320"/>
              <a:gd name="T72" fmla="*/ 370 w 388"/>
              <a:gd name="T73" fmla="*/ 248 h 320"/>
              <a:gd name="T74" fmla="*/ 364 w 388"/>
              <a:gd name="T75" fmla="*/ 214 h 320"/>
              <a:gd name="T76" fmla="*/ 320 w 388"/>
              <a:gd name="T77" fmla="*/ 162 h 320"/>
              <a:gd name="T78" fmla="*/ 286 w 388"/>
              <a:gd name="T79" fmla="*/ 186 h 320"/>
              <a:gd name="T80" fmla="*/ 260 w 388"/>
              <a:gd name="T81" fmla="*/ 208 h 320"/>
              <a:gd name="T82" fmla="*/ 236 w 388"/>
              <a:gd name="T83" fmla="*/ 272 h 320"/>
              <a:gd name="T84" fmla="*/ 274 w 388"/>
              <a:gd name="T85" fmla="*/ 290 h 320"/>
              <a:gd name="T86" fmla="*/ 306 w 388"/>
              <a:gd name="T87" fmla="*/ 302 h 320"/>
              <a:gd name="T88" fmla="*/ 372 w 388"/>
              <a:gd name="T89" fmla="*/ 290 h 320"/>
              <a:gd name="T90" fmla="*/ 370 w 388"/>
              <a:gd name="T91" fmla="*/ 248 h 320"/>
              <a:gd name="T92" fmla="*/ 310 w 388"/>
              <a:gd name="T93" fmla="*/ 266 h 320"/>
              <a:gd name="T94" fmla="*/ 288 w 388"/>
              <a:gd name="T95" fmla="*/ 252 h 320"/>
              <a:gd name="T96" fmla="*/ 300 w 388"/>
              <a:gd name="T97" fmla="*/ 220 h 320"/>
              <a:gd name="T98" fmla="*/ 326 w 388"/>
              <a:gd name="T99" fmla="*/ 224 h 320"/>
              <a:gd name="T100" fmla="*/ 332 w 388"/>
              <a:gd name="T101" fmla="*/ 250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88" h="320">
                <a:moveTo>
                  <a:pt x="258" y="148"/>
                </a:moveTo>
                <a:lnTo>
                  <a:pt x="258" y="108"/>
                </a:lnTo>
                <a:lnTo>
                  <a:pt x="234" y="108"/>
                </a:lnTo>
                <a:lnTo>
                  <a:pt x="234" y="108"/>
                </a:lnTo>
                <a:lnTo>
                  <a:pt x="226" y="88"/>
                </a:lnTo>
                <a:lnTo>
                  <a:pt x="216" y="70"/>
                </a:lnTo>
                <a:lnTo>
                  <a:pt x="236" y="52"/>
                </a:lnTo>
                <a:lnTo>
                  <a:pt x="206" y="22"/>
                </a:lnTo>
                <a:lnTo>
                  <a:pt x="188" y="40"/>
                </a:lnTo>
                <a:lnTo>
                  <a:pt x="188" y="40"/>
                </a:lnTo>
                <a:lnTo>
                  <a:pt x="170" y="30"/>
                </a:lnTo>
                <a:lnTo>
                  <a:pt x="150" y="24"/>
                </a:lnTo>
                <a:lnTo>
                  <a:pt x="150" y="0"/>
                </a:lnTo>
                <a:lnTo>
                  <a:pt x="110" y="0"/>
                </a:lnTo>
                <a:lnTo>
                  <a:pt x="110" y="24"/>
                </a:lnTo>
                <a:lnTo>
                  <a:pt x="110" y="24"/>
                </a:lnTo>
                <a:lnTo>
                  <a:pt x="90" y="30"/>
                </a:lnTo>
                <a:lnTo>
                  <a:pt x="70" y="40"/>
                </a:lnTo>
                <a:lnTo>
                  <a:pt x="52" y="22"/>
                </a:lnTo>
                <a:lnTo>
                  <a:pt x="24" y="52"/>
                </a:lnTo>
                <a:lnTo>
                  <a:pt x="42" y="70"/>
                </a:lnTo>
                <a:lnTo>
                  <a:pt x="42" y="70"/>
                </a:lnTo>
                <a:lnTo>
                  <a:pt x="32" y="88"/>
                </a:lnTo>
                <a:lnTo>
                  <a:pt x="26" y="108"/>
                </a:lnTo>
                <a:lnTo>
                  <a:pt x="0" y="108"/>
                </a:lnTo>
                <a:lnTo>
                  <a:pt x="0" y="148"/>
                </a:lnTo>
                <a:lnTo>
                  <a:pt x="26" y="148"/>
                </a:lnTo>
                <a:lnTo>
                  <a:pt x="26" y="148"/>
                </a:lnTo>
                <a:lnTo>
                  <a:pt x="32" y="168"/>
                </a:lnTo>
                <a:lnTo>
                  <a:pt x="42" y="188"/>
                </a:lnTo>
                <a:lnTo>
                  <a:pt x="24" y="206"/>
                </a:lnTo>
                <a:lnTo>
                  <a:pt x="52" y="234"/>
                </a:lnTo>
                <a:lnTo>
                  <a:pt x="70" y="216"/>
                </a:lnTo>
                <a:lnTo>
                  <a:pt x="70" y="216"/>
                </a:lnTo>
                <a:lnTo>
                  <a:pt x="90" y="226"/>
                </a:lnTo>
                <a:lnTo>
                  <a:pt x="110" y="232"/>
                </a:lnTo>
                <a:lnTo>
                  <a:pt x="110" y="258"/>
                </a:lnTo>
                <a:lnTo>
                  <a:pt x="150" y="258"/>
                </a:lnTo>
                <a:lnTo>
                  <a:pt x="150" y="232"/>
                </a:lnTo>
                <a:lnTo>
                  <a:pt x="150" y="232"/>
                </a:lnTo>
                <a:lnTo>
                  <a:pt x="170" y="226"/>
                </a:lnTo>
                <a:lnTo>
                  <a:pt x="188" y="216"/>
                </a:lnTo>
                <a:lnTo>
                  <a:pt x="206" y="234"/>
                </a:lnTo>
                <a:lnTo>
                  <a:pt x="236" y="206"/>
                </a:lnTo>
                <a:lnTo>
                  <a:pt x="216" y="188"/>
                </a:lnTo>
                <a:lnTo>
                  <a:pt x="216" y="188"/>
                </a:lnTo>
                <a:lnTo>
                  <a:pt x="226" y="168"/>
                </a:lnTo>
                <a:lnTo>
                  <a:pt x="234" y="148"/>
                </a:lnTo>
                <a:lnTo>
                  <a:pt x="258" y="148"/>
                </a:lnTo>
                <a:close/>
                <a:moveTo>
                  <a:pt x="130" y="210"/>
                </a:moveTo>
                <a:lnTo>
                  <a:pt x="130" y="210"/>
                </a:lnTo>
                <a:lnTo>
                  <a:pt x="114" y="208"/>
                </a:lnTo>
                <a:lnTo>
                  <a:pt x="98" y="204"/>
                </a:lnTo>
                <a:lnTo>
                  <a:pt x="84" y="196"/>
                </a:lnTo>
                <a:lnTo>
                  <a:pt x="72" y="186"/>
                </a:lnTo>
                <a:lnTo>
                  <a:pt x="62" y="174"/>
                </a:lnTo>
                <a:lnTo>
                  <a:pt x="54" y="160"/>
                </a:lnTo>
                <a:lnTo>
                  <a:pt x="50" y="144"/>
                </a:lnTo>
                <a:lnTo>
                  <a:pt x="48" y="128"/>
                </a:lnTo>
                <a:lnTo>
                  <a:pt x="48" y="128"/>
                </a:lnTo>
                <a:lnTo>
                  <a:pt x="50" y="112"/>
                </a:lnTo>
                <a:lnTo>
                  <a:pt x="54" y="96"/>
                </a:lnTo>
                <a:lnTo>
                  <a:pt x="62" y="82"/>
                </a:lnTo>
                <a:lnTo>
                  <a:pt x="72" y="70"/>
                </a:lnTo>
                <a:lnTo>
                  <a:pt x="84" y="60"/>
                </a:lnTo>
                <a:lnTo>
                  <a:pt x="98" y="52"/>
                </a:lnTo>
                <a:lnTo>
                  <a:pt x="114" y="48"/>
                </a:lnTo>
                <a:lnTo>
                  <a:pt x="130" y="46"/>
                </a:lnTo>
                <a:lnTo>
                  <a:pt x="130" y="46"/>
                </a:lnTo>
                <a:lnTo>
                  <a:pt x="146" y="48"/>
                </a:lnTo>
                <a:lnTo>
                  <a:pt x="162" y="52"/>
                </a:lnTo>
                <a:lnTo>
                  <a:pt x="176" y="60"/>
                </a:lnTo>
                <a:lnTo>
                  <a:pt x="188" y="70"/>
                </a:lnTo>
                <a:lnTo>
                  <a:pt x="198" y="82"/>
                </a:lnTo>
                <a:lnTo>
                  <a:pt x="206" y="96"/>
                </a:lnTo>
                <a:lnTo>
                  <a:pt x="210" y="112"/>
                </a:lnTo>
                <a:lnTo>
                  <a:pt x="212" y="128"/>
                </a:lnTo>
                <a:lnTo>
                  <a:pt x="212" y="128"/>
                </a:lnTo>
                <a:lnTo>
                  <a:pt x="210" y="144"/>
                </a:lnTo>
                <a:lnTo>
                  <a:pt x="206" y="160"/>
                </a:lnTo>
                <a:lnTo>
                  <a:pt x="198" y="174"/>
                </a:lnTo>
                <a:lnTo>
                  <a:pt x="188" y="186"/>
                </a:lnTo>
                <a:lnTo>
                  <a:pt x="176" y="196"/>
                </a:lnTo>
                <a:lnTo>
                  <a:pt x="162" y="204"/>
                </a:lnTo>
                <a:lnTo>
                  <a:pt x="146" y="208"/>
                </a:lnTo>
                <a:lnTo>
                  <a:pt x="130" y="210"/>
                </a:lnTo>
                <a:lnTo>
                  <a:pt x="130" y="210"/>
                </a:lnTo>
                <a:close/>
                <a:moveTo>
                  <a:pt x="130" y="66"/>
                </a:moveTo>
                <a:lnTo>
                  <a:pt x="130" y="66"/>
                </a:lnTo>
                <a:lnTo>
                  <a:pt x="118" y="68"/>
                </a:lnTo>
                <a:lnTo>
                  <a:pt x="106" y="70"/>
                </a:lnTo>
                <a:lnTo>
                  <a:pt x="94" y="76"/>
                </a:lnTo>
                <a:lnTo>
                  <a:pt x="86" y="84"/>
                </a:lnTo>
                <a:lnTo>
                  <a:pt x="78" y="94"/>
                </a:lnTo>
                <a:lnTo>
                  <a:pt x="72" y="104"/>
                </a:lnTo>
                <a:lnTo>
                  <a:pt x="68" y="116"/>
                </a:lnTo>
                <a:lnTo>
                  <a:pt x="68" y="128"/>
                </a:lnTo>
                <a:lnTo>
                  <a:pt x="68" y="128"/>
                </a:lnTo>
                <a:lnTo>
                  <a:pt x="68" y="140"/>
                </a:lnTo>
                <a:lnTo>
                  <a:pt x="72" y="152"/>
                </a:lnTo>
                <a:lnTo>
                  <a:pt x="78" y="162"/>
                </a:lnTo>
                <a:lnTo>
                  <a:pt x="86" y="172"/>
                </a:lnTo>
                <a:lnTo>
                  <a:pt x="94" y="180"/>
                </a:lnTo>
                <a:lnTo>
                  <a:pt x="106" y="186"/>
                </a:lnTo>
                <a:lnTo>
                  <a:pt x="118" y="190"/>
                </a:lnTo>
                <a:lnTo>
                  <a:pt x="130" y="190"/>
                </a:lnTo>
                <a:lnTo>
                  <a:pt x="130" y="190"/>
                </a:lnTo>
                <a:lnTo>
                  <a:pt x="142" y="190"/>
                </a:lnTo>
                <a:lnTo>
                  <a:pt x="154" y="186"/>
                </a:lnTo>
                <a:lnTo>
                  <a:pt x="164" y="180"/>
                </a:lnTo>
                <a:lnTo>
                  <a:pt x="174" y="172"/>
                </a:lnTo>
                <a:lnTo>
                  <a:pt x="182" y="162"/>
                </a:lnTo>
                <a:lnTo>
                  <a:pt x="188" y="152"/>
                </a:lnTo>
                <a:lnTo>
                  <a:pt x="190" y="140"/>
                </a:lnTo>
                <a:lnTo>
                  <a:pt x="192" y="128"/>
                </a:lnTo>
                <a:lnTo>
                  <a:pt x="192" y="128"/>
                </a:lnTo>
                <a:lnTo>
                  <a:pt x="190" y="116"/>
                </a:lnTo>
                <a:lnTo>
                  <a:pt x="188" y="104"/>
                </a:lnTo>
                <a:lnTo>
                  <a:pt x="182" y="94"/>
                </a:lnTo>
                <a:lnTo>
                  <a:pt x="174" y="84"/>
                </a:lnTo>
                <a:lnTo>
                  <a:pt x="164" y="76"/>
                </a:lnTo>
                <a:lnTo>
                  <a:pt x="154" y="70"/>
                </a:lnTo>
                <a:lnTo>
                  <a:pt x="142" y="68"/>
                </a:lnTo>
                <a:lnTo>
                  <a:pt x="130" y="66"/>
                </a:lnTo>
                <a:lnTo>
                  <a:pt x="130" y="66"/>
                </a:lnTo>
                <a:close/>
                <a:moveTo>
                  <a:pt x="130" y="156"/>
                </a:moveTo>
                <a:lnTo>
                  <a:pt x="130" y="156"/>
                </a:lnTo>
                <a:lnTo>
                  <a:pt x="120" y="152"/>
                </a:lnTo>
                <a:lnTo>
                  <a:pt x="110" y="148"/>
                </a:lnTo>
                <a:lnTo>
                  <a:pt x="104" y="138"/>
                </a:lnTo>
                <a:lnTo>
                  <a:pt x="102" y="128"/>
                </a:lnTo>
                <a:lnTo>
                  <a:pt x="102" y="128"/>
                </a:lnTo>
                <a:lnTo>
                  <a:pt x="104" y="118"/>
                </a:lnTo>
                <a:lnTo>
                  <a:pt x="110" y="110"/>
                </a:lnTo>
                <a:lnTo>
                  <a:pt x="120" y="104"/>
                </a:lnTo>
                <a:lnTo>
                  <a:pt x="130" y="102"/>
                </a:lnTo>
                <a:lnTo>
                  <a:pt x="130" y="102"/>
                </a:lnTo>
                <a:lnTo>
                  <a:pt x="140" y="104"/>
                </a:lnTo>
                <a:lnTo>
                  <a:pt x="148" y="110"/>
                </a:lnTo>
                <a:lnTo>
                  <a:pt x="154" y="118"/>
                </a:lnTo>
                <a:lnTo>
                  <a:pt x="156" y="128"/>
                </a:lnTo>
                <a:lnTo>
                  <a:pt x="156" y="128"/>
                </a:lnTo>
                <a:lnTo>
                  <a:pt x="154" y="138"/>
                </a:lnTo>
                <a:lnTo>
                  <a:pt x="148" y="148"/>
                </a:lnTo>
                <a:lnTo>
                  <a:pt x="140" y="152"/>
                </a:lnTo>
                <a:lnTo>
                  <a:pt x="130" y="156"/>
                </a:lnTo>
                <a:lnTo>
                  <a:pt x="130" y="156"/>
                </a:lnTo>
                <a:close/>
                <a:moveTo>
                  <a:pt x="370" y="248"/>
                </a:moveTo>
                <a:lnTo>
                  <a:pt x="388" y="244"/>
                </a:lnTo>
                <a:lnTo>
                  <a:pt x="382" y="212"/>
                </a:lnTo>
                <a:lnTo>
                  <a:pt x="364" y="214"/>
                </a:lnTo>
                <a:lnTo>
                  <a:pt x="364" y="214"/>
                </a:lnTo>
                <a:lnTo>
                  <a:pt x="356" y="202"/>
                </a:lnTo>
                <a:lnTo>
                  <a:pt x="346" y="192"/>
                </a:lnTo>
                <a:lnTo>
                  <a:pt x="352" y="174"/>
                </a:lnTo>
                <a:lnTo>
                  <a:pt x="320" y="162"/>
                </a:lnTo>
                <a:lnTo>
                  <a:pt x="314" y="180"/>
                </a:lnTo>
                <a:lnTo>
                  <a:pt x="314" y="180"/>
                </a:lnTo>
                <a:lnTo>
                  <a:pt x="300" y="182"/>
                </a:lnTo>
                <a:lnTo>
                  <a:pt x="286" y="186"/>
                </a:lnTo>
                <a:lnTo>
                  <a:pt x="272" y="172"/>
                </a:lnTo>
                <a:lnTo>
                  <a:pt x="246" y="194"/>
                </a:lnTo>
                <a:lnTo>
                  <a:pt x="260" y="208"/>
                </a:lnTo>
                <a:lnTo>
                  <a:pt x="260" y="208"/>
                </a:lnTo>
                <a:lnTo>
                  <a:pt x="252" y="220"/>
                </a:lnTo>
                <a:lnTo>
                  <a:pt x="250" y="234"/>
                </a:lnTo>
                <a:lnTo>
                  <a:pt x="230" y="238"/>
                </a:lnTo>
                <a:lnTo>
                  <a:pt x="236" y="272"/>
                </a:lnTo>
                <a:lnTo>
                  <a:pt x="256" y="268"/>
                </a:lnTo>
                <a:lnTo>
                  <a:pt x="256" y="268"/>
                </a:lnTo>
                <a:lnTo>
                  <a:pt x="264" y="280"/>
                </a:lnTo>
                <a:lnTo>
                  <a:pt x="274" y="290"/>
                </a:lnTo>
                <a:lnTo>
                  <a:pt x="268" y="308"/>
                </a:lnTo>
                <a:lnTo>
                  <a:pt x="300" y="320"/>
                </a:lnTo>
                <a:lnTo>
                  <a:pt x="306" y="302"/>
                </a:lnTo>
                <a:lnTo>
                  <a:pt x="306" y="302"/>
                </a:lnTo>
                <a:lnTo>
                  <a:pt x="320" y="302"/>
                </a:lnTo>
                <a:lnTo>
                  <a:pt x="334" y="298"/>
                </a:lnTo>
                <a:lnTo>
                  <a:pt x="346" y="312"/>
                </a:lnTo>
                <a:lnTo>
                  <a:pt x="372" y="290"/>
                </a:lnTo>
                <a:lnTo>
                  <a:pt x="360" y="276"/>
                </a:lnTo>
                <a:lnTo>
                  <a:pt x="360" y="276"/>
                </a:lnTo>
                <a:lnTo>
                  <a:pt x="366" y="262"/>
                </a:lnTo>
                <a:lnTo>
                  <a:pt x="370" y="248"/>
                </a:lnTo>
                <a:lnTo>
                  <a:pt x="370" y="248"/>
                </a:lnTo>
                <a:close/>
                <a:moveTo>
                  <a:pt x="320" y="264"/>
                </a:moveTo>
                <a:lnTo>
                  <a:pt x="320" y="264"/>
                </a:lnTo>
                <a:lnTo>
                  <a:pt x="310" y="266"/>
                </a:lnTo>
                <a:lnTo>
                  <a:pt x="302" y="264"/>
                </a:lnTo>
                <a:lnTo>
                  <a:pt x="294" y="260"/>
                </a:lnTo>
                <a:lnTo>
                  <a:pt x="288" y="252"/>
                </a:lnTo>
                <a:lnTo>
                  <a:pt x="288" y="252"/>
                </a:lnTo>
                <a:lnTo>
                  <a:pt x="286" y="242"/>
                </a:lnTo>
                <a:lnTo>
                  <a:pt x="288" y="234"/>
                </a:lnTo>
                <a:lnTo>
                  <a:pt x="292" y="226"/>
                </a:lnTo>
                <a:lnTo>
                  <a:pt x="300" y="220"/>
                </a:lnTo>
                <a:lnTo>
                  <a:pt x="300" y="220"/>
                </a:lnTo>
                <a:lnTo>
                  <a:pt x="308" y="218"/>
                </a:lnTo>
                <a:lnTo>
                  <a:pt x="318" y="220"/>
                </a:lnTo>
                <a:lnTo>
                  <a:pt x="326" y="224"/>
                </a:lnTo>
                <a:lnTo>
                  <a:pt x="332" y="232"/>
                </a:lnTo>
                <a:lnTo>
                  <a:pt x="332" y="232"/>
                </a:lnTo>
                <a:lnTo>
                  <a:pt x="334" y="240"/>
                </a:lnTo>
                <a:lnTo>
                  <a:pt x="332" y="250"/>
                </a:lnTo>
                <a:lnTo>
                  <a:pt x="328" y="258"/>
                </a:lnTo>
                <a:lnTo>
                  <a:pt x="320" y="264"/>
                </a:lnTo>
                <a:lnTo>
                  <a:pt x="320" y="2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603192" y="2966220"/>
            <a:ext cx="1741856" cy="1930417"/>
            <a:chOff x="1306868" y="4339409"/>
            <a:chExt cx="1741856" cy="1446456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339409"/>
              <a:ext cx="850392" cy="850392"/>
            </a:xfrm>
            <a:prstGeom prst="rect">
              <a:avLst/>
            </a:prstGeom>
          </p:spPr>
        </p:pic>
        <p:sp>
          <p:nvSpPr>
            <p:cNvPr id="51" name="Content Placeholder 1"/>
            <p:cNvSpPr txBox="1">
              <a:spLocks/>
            </p:cNvSpPr>
            <p:nvPr/>
          </p:nvSpPr>
          <p:spPr>
            <a:xfrm>
              <a:off x="1306868" y="5189850"/>
              <a:ext cx="1741856" cy="5960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E79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Inconsistent service delivery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3E7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Text Placeholder 3"/>
          <p:cNvSpPr txBox="1">
            <a:spLocks/>
          </p:cNvSpPr>
          <p:nvPr/>
        </p:nvSpPr>
        <p:spPr>
          <a:xfrm>
            <a:off x="60960" y="5261247"/>
            <a:ext cx="11887200" cy="7373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How does a strategic purchaser make the right decisions?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FEBE2D-B6A5-4F14-B45A-49ED243E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89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Focusing on what to buy…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600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058"/>
            <a:ext cx="10515600" cy="1325563"/>
          </a:xfrm>
        </p:spPr>
        <p:txBody>
          <a:bodyPr/>
          <a:lstStyle/>
          <a:p>
            <a:r>
              <a:rPr lang="en-US" dirty="0" smtClean="0"/>
              <a:t>Some Criteria or Coverage Inclusion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74896" y="5389485"/>
            <a:ext cx="1061579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Strategic </a:t>
            </a:r>
            <a:r>
              <a:rPr lang="en-US" sz="2400" dirty="0">
                <a:solidFill>
                  <a:srgbClr val="FFC000"/>
                </a:solidFill>
              </a:rPr>
              <a:t>purchasing prioritizes primary health care by protecting its funding and incentivizing their </a:t>
            </a:r>
            <a:r>
              <a:rPr lang="en-US" sz="2400" dirty="0" smtClean="0">
                <a:solidFill>
                  <a:srgbClr val="FFC000"/>
                </a:solidFill>
              </a:rPr>
              <a:t>provision</a:t>
            </a:r>
          </a:p>
        </p:txBody>
      </p:sp>
      <p:grpSp>
        <p:nvGrpSpPr>
          <p:cNvPr id="40" name="Group 21"/>
          <p:cNvGrpSpPr/>
          <p:nvPr/>
        </p:nvGrpSpPr>
        <p:grpSpPr>
          <a:xfrm>
            <a:off x="676533" y="2137534"/>
            <a:ext cx="5306259" cy="2434466"/>
            <a:chOff x="533400" y="1635125"/>
            <a:chExt cx="4072268" cy="2303462"/>
          </a:xfrm>
        </p:grpSpPr>
        <p:sp>
          <p:nvSpPr>
            <p:cNvPr id="41" name="AutoShape 3"/>
            <p:cNvSpPr>
              <a:spLocks noChangeArrowheads="1"/>
            </p:cNvSpPr>
            <p:nvPr/>
          </p:nvSpPr>
          <p:spPr bwMode="auto">
            <a:xfrm rot="16200000" flipH="1">
              <a:off x="1322388" y="849313"/>
              <a:ext cx="420687" cy="1992313"/>
            </a:xfrm>
            <a:prstGeom prst="homePlate">
              <a:avLst>
                <a:gd name="adj" fmla="val 30944"/>
              </a:avLst>
            </a:prstGeom>
            <a:solidFill>
              <a:srgbClr val="EB8C00"/>
            </a:solidFill>
            <a:ln w="12700">
              <a:noFill/>
              <a:miter lim="800000"/>
              <a:headEnd/>
              <a:tailEnd/>
            </a:ln>
          </p:spPr>
          <p:txBody>
            <a:bodyPr vert="eaVert" lIns="52153" tIns="54000" rIns="108000" bIns="52153">
              <a:noAutofit/>
            </a:bodyPr>
            <a:lstStyle/>
            <a:p>
              <a:pPr algn="ctr" defTabSz="1042988" eaLnBrk="0" hangingPunct="0">
                <a:buClrTx/>
                <a:buSzTx/>
                <a:buFontTx/>
                <a:buNone/>
              </a:pPr>
              <a:r>
                <a:rPr lang="en-GB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Burden of Disease</a:t>
              </a:r>
              <a:endParaRPr lang="en-GB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2" name="Freeform 4"/>
            <p:cNvSpPr>
              <a:spLocks/>
            </p:cNvSpPr>
            <p:nvPr/>
          </p:nvSpPr>
          <p:spPr bwMode="auto">
            <a:xfrm>
              <a:off x="533400" y="2000250"/>
              <a:ext cx="1995487" cy="1938337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rgbClr val="EB8C00"/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3" name="Rectangle 12"/>
            <p:cNvSpPr txBox="1">
              <a:spLocks noChangeArrowheads="1"/>
            </p:cNvSpPr>
            <p:nvPr/>
          </p:nvSpPr>
          <p:spPr>
            <a:xfrm>
              <a:off x="657471" y="1805088"/>
              <a:ext cx="1814512" cy="761747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EYInterstate" pitchFamily="2" charset="0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+mj-lt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dirty="0"/>
                <a:t>The existing burden of disease categorized by a range of variables e.g. age, gender, economic status, geographic location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AutoShape 3"/>
            <p:cNvSpPr>
              <a:spLocks noChangeArrowheads="1"/>
            </p:cNvSpPr>
            <p:nvPr/>
          </p:nvSpPr>
          <p:spPr bwMode="auto">
            <a:xfrm rot="5400000" flipH="1" flipV="1">
              <a:off x="3399167" y="2732086"/>
              <a:ext cx="420687" cy="1992314"/>
            </a:xfrm>
            <a:prstGeom prst="homePlate">
              <a:avLst>
                <a:gd name="adj" fmla="val 30944"/>
              </a:avLst>
            </a:prstGeom>
            <a:solidFill>
              <a:schemeClr val="accent4">
                <a:lumMod val="75000"/>
              </a:schemeClr>
            </a:solidFill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>
              <a:noAutofit/>
            </a:bodyPr>
            <a:lstStyle/>
            <a:p>
              <a:pPr defTabSz="1042988" eaLnBrk="0" hangingPunct="0">
                <a:buClrTx/>
                <a:buSzTx/>
                <a:buFontTx/>
                <a:buNone/>
              </a:pPr>
              <a:r>
                <a:rPr lang="en-GB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Cost-Effectiveness</a:t>
              </a:r>
              <a:endParaRPr lang="en-GB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5" name="Freeform 4"/>
            <p:cNvSpPr>
              <a:spLocks/>
            </p:cNvSpPr>
            <p:nvPr/>
          </p:nvSpPr>
          <p:spPr bwMode="auto">
            <a:xfrm flipV="1">
              <a:off x="2610180" y="1635125"/>
              <a:ext cx="1995488" cy="1938337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rot="10800000"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2721305" y="2422406"/>
              <a:ext cx="1814513" cy="7617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algn="ctr">
                <a:defRPr/>
              </a:pPr>
              <a:r>
                <a:rPr lang="en-US" dirty="0" smtClean="0"/>
                <a:t>How </a:t>
              </a:r>
              <a:r>
                <a:rPr lang="en-US" dirty="0"/>
                <a:t>cost-effective the available interventions are</a:t>
              </a:r>
              <a:endParaRPr lang="en-GB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7" name="Group 21"/>
          <p:cNvGrpSpPr/>
          <p:nvPr/>
        </p:nvGrpSpPr>
        <p:grpSpPr>
          <a:xfrm>
            <a:off x="6276829" y="2106138"/>
            <a:ext cx="5052395" cy="2465862"/>
            <a:chOff x="533400" y="1615757"/>
            <a:chExt cx="4072268" cy="2322830"/>
          </a:xfrm>
        </p:grpSpPr>
        <p:sp>
          <p:nvSpPr>
            <p:cNvPr id="48" name="AutoShape 3"/>
            <p:cNvSpPr>
              <a:spLocks noChangeArrowheads="1"/>
            </p:cNvSpPr>
            <p:nvPr/>
          </p:nvSpPr>
          <p:spPr bwMode="auto">
            <a:xfrm rot="16200000" flipH="1">
              <a:off x="1322388" y="849313"/>
              <a:ext cx="420687" cy="1992313"/>
            </a:xfrm>
            <a:prstGeom prst="homePlate">
              <a:avLst>
                <a:gd name="adj" fmla="val 30944"/>
              </a:avLst>
            </a:prstGeom>
            <a:solidFill>
              <a:srgbClr val="EB8C00"/>
            </a:solidFill>
            <a:ln w="12700">
              <a:noFill/>
              <a:miter lim="800000"/>
              <a:headEnd/>
              <a:tailEnd/>
            </a:ln>
          </p:spPr>
          <p:txBody>
            <a:bodyPr vert="eaVert" lIns="52153" tIns="54000" rIns="108000" bIns="52153">
              <a:noAutofit/>
            </a:bodyPr>
            <a:lstStyle/>
            <a:p>
              <a:pPr algn="ctr" defTabSz="1042988" eaLnBrk="0" hangingPunct="0">
                <a:buClrTx/>
                <a:buSzTx/>
                <a:buFontTx/>
                <a:buNone/>
              </a:pPr>
              <a:r>
                <a:rPr lang="en-GB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Current Spending</a:t>
              </a:r>
              <a:endParaRPr lang="en-GB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49" name="Freeform 4"/>
            <p:cNvSpPr>
              <a:spLocks/>
            </p:cNvSpPr>
            <p:nvPr/>
          </p:nvSpPr>
          <p:spPr bwMode="auto">
            <a:xfrm>
              <a:off x="533400" y="2000250"/>
              <a:ext cx="1995487" cy="1938337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rgbClr val="EB8C00"/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0" name="Rectangle 12"/>
            <p:cNvSpPr txBox="1">
              <a:spLocks noChangeArrowheads="1"/>
            </p:cNvSpPr>
            <p:nvPr/>
          </p:nvSpPr>
          <p:spPr>
            <a:xfrm>
              <a:off x="622300" y="2406403"/>
              <a:ext cx="1814512" cy="761746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tx1"/>
                </a:buClr>
                <a:buSzTx/>
                <a:buFont typeface="EYInterstate" pitchFamily="2" charset="0"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8C00"/>
                </a:solidFill>
                <a:effectLst/>
                <a:uLnTx/>
                <a:uFillTx/>
                <a:latin typeface="+mj-lt"/>
                <a:cs typeface="Arial" pitchFamily="34" charset="0"/>
              </a:endParaRPr>
            </a:p>
            <a:p>
              <a:pPr lvl="0" algn="ctr">
                <a:defRPr/>
              </a:pPr>
              <a:r>
                <a:rPr lang="en-US" dirty="0"/>
                <a:t>How much money is currently being spent on different health services</a:t>
              </a:r>
              <a:endParaRPr lang="en-GB" dirty="0">
                <a:solidFill>
                  <a:srgbClr val="131413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AutoShape 3"/>
            <p:cNvSpPr>
              <a:spLocks noChangeArrowheads="1"/>
            </p:cNvSpPr>
            <p:nvPr/>
          </p:nvSpPr>
          <p:spPr bwMode="auto">
            <a:xfrm rot="5400000" flipH="1" flipV="1">
              <a:off x="3399167" y="2732086"/>
              <a:ext cx="420687" cy="1992314"/>
            </a:xfrm>
            <a:prstGeom prst="homePlate">
              <a:avLst>
                <a:gd name="adj" fmla="val 30944"/>
              </a:avLst>
            </a:prstGeom>
            <a:solidFill>
              <a:schemeClr val="accent4">
                <a:lumMod val="75000"/>
              </a:schemeClr>
            </a:solidFill>
            <a:ln w="127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>
              <a:noAutofit/>
            </a:bodyPr>
            <a:lstStyle/>
            <a:p>
              <a:pPr defTabSz="1042988" eaLnBrk="0" hangingPunct="0">
                <a:buClrTx/>
                <a:buSzTx/>
                <a:buFontTx/>
                <a:buNone/>
              </a:pPr>
              <a:r>
                <a:rPr lang="en-GB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Price and Quality</a:t>
              </a:r>
              <a:endParaRPr lang="en-GB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2" name="Freeform 4"/>
            <p:cNvSpPr>
              <a:spLocks/>
            </p:cNvSpPr>
            <p:nvPr/>
          </p:nvSpPr>
          <p:spPr bwMode="auto">
            <a:xfrm flipV="1">
              <a:off x="2610180" y="1635125"/>
              <a:ext cx="1995488" cy="1938337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rot="10800000"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53" name="Rectangle 16"/>
            <p:cNvSpPr>
              <a:spLocks noChangeArrowheads="1"/>
            </p:cNvSpPr>
            <p:nvPr/>
          </p:nvSpPr>
          <p:spPr bwMode="auto">
            <a:xfrm>
              <a:off x="2721305" y="1615757"/>
              <a:ext cx="1814513" cy="7617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>
                <a:spcAft>
                  <a:spcPts val="600"/>
                </a:spcAft>
                <a:buClr>
                  <a:schemeClr val="tx1"/>
                </a:buClr>
                <a:defRPr/>
              </a:pPr>
              <a:endParaRPr lang="en-US" sz="12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itchFamily="34" charset="0"/>
              </a:endParaRPr>
            </a:p>
            <a:p>
              <a:pPr lvl="0" algn="ctr">
                <a:defRPr/>
              </a:pPr>
              <a:r>
                <a:rPr lang="en-US" dirty="0"/>
                <a:t>How well interventions are currently delivered by existing providers; for instance, in terms of price and quality</a:t>
              </a:r>
              <a:endParaRPr lang="en-GB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9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4094"/>
            <a:ext cx="10515600" cy="1325563"/>
          </a:xfrm>
        </p:spPr>
        <p:txBody>
          <a:bodyPr/>
          <a:lstStyle/>
          <a:p>
            <a:r>
              <a:rPr lang="en-US" dirty="0" smtClean="0"/>
              <a:t>Why Should PHC Be A Priority?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8200" y="1231822"/>
            <a:ext cx="10515600" cy="4509874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kern="0" dirty="0" smtClean="0"/>
          </a:p>
          <a:p>
            <a:endParaRPr lang="en-US" kern="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828799"/>
            <a:ext cx="9906000" cy="4781955"/>
            <a:chOff x="577638" y="1801611"/>
            <a:chExt cx="6925821" cy="5112033"/>
          </a:xfrm>
        </p:grpSpPr>
        <p:grpSp>
          <p:nvGrpSpPr>
            <p:cNvPr id="5" name="Group 4"/>
            <p:cNvGrpSpPr/>
            <p:nvPr/>
          </p:nvGrpSpPr>
          <p:grpSpPr>
            <a:xfrm>
              <a:off x="577638" y="1801611"/>
              <a:ext cx="6925821" cy="1722626"/>
              <a:chOff x="577638" y="1801611"/>
              <a:chExt cx="6925821" cy="1722626"/>
            </a:xfrm>
          </p:grpSpPr>
          <p:sp>
            <p:nvSpPr>
              <p:cNvPr id="39" name="Pentagon 38"/>
              <p:cNvSpPr/>
              <p:nvPr/>
            </p:nvSpPr>
            <p:spPr>
              <a:xfrm>
                <a:off x="1585145" y="1873842"/>
                <a:ext cx="5918314" cy="1591463"/>
              </a:xfrm>
              <a:prstGeom prst="homePlat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577638" y="1801611"/>
                <a:ext cx="1722627" cy="1722626"/>
                <a:chOff x="577638" y="1801611"/>
                <a:chExt cx="1722627" cy="1722626"/>
              </a:xfrm>
            </p:grpSpPr>
            <p:sp>
              <p:nvSpPr>
                <p:cNvPr id="48" name="Oval 47"/>
                <p:cNvSpPr/>
                <p:nvPr/>
              </p:nvSpPr>
              <p:spPr>
                <a:xfrm>
                  <a:off x="577638" y="1801611"/>
                  <a:ext cx="1722627" cy="17226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648457" y="1873842"/>
                  <a:ext cx="1591463" cy="1591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5D1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859186" y="2084571"/>
                  <a:ext cx="1170005" cy="1170005"/>
                </a:xfrm>
                <a:prstGeom prst="ellipse">
                  <a:avLst/>
                </a:prstGeom>
                <a:solidFill>
                  <a:srgbClr val="D5D1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51" name="Right Arrow 50"/>
                <p:cNvSpPr/>
                <p:nvPr/>
              </p:nvSpPr>
              <p:spPr>
                <a:xfrm>
                  <a:off x="1119121" y="2207987"/>
                  <a:ext cx="761418" cy="936289"/>
                </a:xfrm>
                <a:prstGeom prst="rightArrow">
                  <a:avLst>
                    <a:gd name="adj1" fmla="val 50000"/>
                    <a:gd name="adj2" fmla="val 70468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872998" y="2382687"/>
                  <a:ext cx="1177359" cy="592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000" b="1" i="1" dirty="0" smtClean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  <a:endParaRPr lang="en-GB" sz="30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2363602" y="1913584"/>
                <a:ext cx="42792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A primary health care approach, which draws in a wide range of stakeholders, can respond to rapid economic, technological, and demographic changes, all of which impact health and well-being.  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77638" y="3492304"/>
              <a:ext cx="6925821" cy="1722626"/>
              <a:chOff x="577638" y="3492304"/>
              <a:chExt cx="6925821" cy="1722626"/>
            </a:xfrm>
          </p:grpSpPr>
          <p:sp>
            <p:nvSpPr>
              <p:cNvPr id="24" name="Pentagon 23"/>
              <p:cNvSpPr/>
              <p:nvPr/>
            </p:nvSpPr>
            <p:spPr>
              <a:xfrm>
                <a:off x="1585145" y="3564535"/>
                <a:ext cx="5918314" cy="1591463"/>
              </a:xfrm>
              <a:prstGeom prst="homePlat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577638" y="3492304"/>
                <a:ext cx="1722627" cy="1722626"/>
                <a:chOff x="577638" y="3492304"/>
                <a:chExt cx="1722627" cy="1722626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577638" y="3492304"/>
                  <a:ext cx="1722627" cy="172262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48457" y="3564535"/>
                  <a:ext cx="1591463" cy="1591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5D1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859186" y="3775264"/>
                  <a:ext cx="1170005" cy="1170005"/>
                </a:xfrm>
                <a:prstGeom prst="ellipse">
                  <a:avLst/>
                </a:prstGeom>
                <a:solidFill>
                  <a:srgbClr val="D5D1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36" name="Right Arrow 35"/>
                <p:cNvSpPr/>
                <p:nvPr/>
              </p:nvSpPr>
              <p:spPr>
                <a:xfrm>
                  <a:off x="1119121" y="3898680"/>
                  <a:ext cx="761418" cy="936289"/>
                </a:xfrm>
                <a:prstGeom prst="rightArrow">
                  <a:avLst>
                    <a:gd name="adj1" fmla="val 50000"/>
                    <a:gd name="adj2" fmla="val 70468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872998" y="4073380"/>
                  <a:ext cx="1177359" cy="592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000" b="1" i="1" dirty="0" smtClean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  <a:endParaRPr lang="en-GB" sz="30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2363603" y="3654618"/>
                <a:ext cx="42792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Stronger primary health care is essential to achieving the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Sustainable </a:t>
                </a:r>
                <a:r>
                  <a:rPr lang="en-US" dirty="0">
                    <a:solidFill>
                      <a:schemeClr val="bg1"/>
                    </a:solidFill>
                  </a:rPr>
                  <a:t>Development Goals (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SDGs especially SDG 3) </a:t>
                </a:r>
                <a:r>
                  <a:rPr lang="en-US" dirty="0">
                    <a:solidFill>
                      <a:schemeClr val="bg1"/>
                    </a:solidFill>
                  </a:rPr>
                  <a:t>and universal health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coverage</a:t>
                </a:r>
                <a:endParaRPr lang="en-US" sz="10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77638" y="5191018"/>
              <a:ext cx="6925821" cy="1722626"/>
              <a:chOff x="577638" y="5191018"/>
              <a:chExt cx="6925821" cy="1722626"/>
            </a:xfrm>
          </p:grpSpPr>
          <p:sp>
            <p:nvSpPr>
              <p:cNvPr id="9" name="Pentagon 8"/>
              <p:cNvSpPr/>
              <p:nvPr/>
            </p:nvSpPr>
            <p:spPr>
              <a:xfrm>
                <a:off x="1585145" y="5263249"/>
                <a:ext cx="5918314" cy="1591463"/>
              </a:xfrm>
              <a:prstGeom prst="homePlate">
                <a:avLst/>
              </a:prstGeom>
              <a:solidFill>
                <a:srgbClr val="EB8C00"/>
              </a:solidFill>
              <a:ln>
                <a:solidFill>
                  <a:srgbClr val="EB8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77638" y="5191018"/>
                <a:ext cx="1722627" cy="172262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+mj-lt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648457" y="5263249"/>
                <a:ext cx="1591463" cy="1591463"/>
                <a:chOff x="648457" y="5263249"/>
                <a:chExt cx="1591463" cy="1591463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48457" y="5263249"/>
                  <a:ext cx="1591463" cy="159146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D5D1C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859186" y="5473978"/>
                  <a:ext cx="1170005" cy="1170005"/>
                </a:xfrm>
                <a:prstGeom prst="ellipse">
                  <a:avLst/>
                </a:prstGeom>
                <a:solidFill>
                  <a:srgbClr val="D5D1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>
                  <a:off x="1119121" y="5597394"/>
                  <a:ext cx="761418" cy="936289"/>
                </a:xfrm>
                <a:prstGeom prst="rightArrow">
                  <a:avLst>
                    <a:gd name="adj1" fmla="val 50000"/>
                    <a:gd name="adj2" fmla="val 70468"/>
                  </a:avLst>
                </a:prstGeom>
                <a:solidFill>
                  <a:srgbClr val="EB8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+mj-lt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864254" y="5789582"/>
                  <a:ext cx="1177359" cy="592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3000" b="1" i="1" dirty="0" smtClean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  <a:endParaRPr lang="en-GB" sz="3000" b="1" i="1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2363602" y="5336643"/>
                <a:ext cx="45078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 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PHC </a:t>
                </a:r>
                <a:r>
                  <a:rPr lang="en-US" dirty="0">
                    <a:solidFill>
                      <a:schemeClr val="bg1"/>
                    </a:solidFill>
                  </a:rPr>
                  <a:t>has also been shown to be a good value investment, as there is evidence that quality primary health care reduces total healthcare costs and improves efficiency by reducing hospital admissions.</a:t>
                </a:r>
                <a:endParaRPr lang="en-GB" sz="1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738010" y="1045025"/>
            <a:ext cx="1061579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Primary health care ensures people receive comprehensive care - ranging from promotion and prevention to treatment, rehabilitation and palliative care - as close as feasible to people’s everyday environment.</a:t>
            </a:r>
          </a:p>
        </p:txBody>
      </p:sp>
    </p:spTree>
    <p:extLst>
      <p:ext uri="{BB962C8B-B14F-4D97-AF65-F5344CB8AC3E}">
        <p14:creationId xmlns:p14="http://schemas.microsoft.com/office/powerpoint/2010/main" val="24058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ular Arrow 3"/>
          <p:cNvSpPr/>
          <p:nvPr/>
        </p:nvSpPr>
        <p:spPr>
          <a:xfrm>
            <a:off x="3740738" y="967664"/>
            <a:ext cx="2803597" cy="2804024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chemeClr val="tx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Shape 4"/>
          <p:cNvSpPr/>
          <p:nvPr/>
        </p:nvSpPr>
        <p:spPr>
          <a:xfrm>
            <a:off x="2962049" y="2632572"/>
            <a:ext cx="2803597" cy="2804024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chemeClr val="accent5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3940280" y="4490279"/>
            <a:ext cx="2408724" cy="2409689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accent3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6616870" y="1413550"/>
            <a:ext cx="4893812" cy="11218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r>
              <a:rPr lang="en-US" dirty="0">
                <a:solidFill>
                  <a:srgbClr val="434343"/>
                </a:solidFill>
              </a:rPr>
              <a:t>People with </a:t>
            </a:r>
            <a:r>
              <a:rPr lang="en-US" dirty="0" smtClean="0">
                <a:solidFill>
                  <a:srgbClr val="434343"/>
                </a:solidFill>
              </a:rPr>
              <a:t>NCD </a:t>
            </a:r>
            <a:r>
              <a:rPr lang="en-US" dirty="0">
                <a:solidFill>
                  <a:srgbClr val="434343"/>
                </a:solidFill>
              </a:rPr>
              <a:t>or at risk of developing one, require long-term </a:t>
            </a:r>
            <a:r>
              <a:rPr lang="en-US" dirty="0" smtClean="0">
                <a:solidFill>
                  <a:srgbClr val="434343"/>
                </a:solidFill>
              </a:rPr>
              <a:t>care. Such </a:t>
            </a:r>
            <a:r>
              <a:rPr lang="en-US" dirty="0">
                <a:solidFill>
                  <a:srgbClr val="434343"/>
                </a:solidFill>
              </a:rPr>
              <a:t>care can be delivered equitably only through health systems based on primary health </a:t>
            </a:r>
            <a:r>
              <a:rPr lang="en-US" dirty="0" smtClean="0">
                <a:solidFill>
                  <a:srgbClr val="434343"/>
                </a:solidFill>
              </a:rPr>
              <a:t>care</a:t>
            </a:r>
            <a:endParaRPr lang="en-US" dirty="0">
              <a:solidFill>
                <a:srgbClr val="43434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0407" y="3473530"/>
            <a:ext cx="5939217" cy="11218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/>
              <a:t>People with </a:t>
            </a:r>
            <a:r>
              <a:rPr lang="en-US" dirty="0" smtClean="0"/>
              <a:t>NCDs </a:t>
            </a:r>
            <a:r>
              <a:rPr lang="en-US" dirty="0"/>
              <a:t>may </a:t>
            </a:r>
            <a:r>
              <a:rPr lang="en-US" dirty="0" smtClean="0"/>
              <a:t>be asymptomatic. PHC </a:t>
            </a:r>
            <a:r>
              <a:rPr lang="en-US" dirty="0"/>
              <a:t>is the most frequent entry </a:t>
            </a:r>
            <a:r>
              <a:rPr lang="en-US" dirty="0" smtClean="0"/>
              <a:t>point into </a:t>
            </a:r>
            <a:r>
              <a:rPr lang="en-US" dirty="0"/>
              <a:t>the health system and </a:t>
            </a:r>
            <a:r>
              <a:rPr lang="en-US" dirty="0" smtClean="0"/>
              <a:t>offers </a:t>
            </a:r>
            <a:r>
              <a:rPr lang="en-US" dirty="0"/>
              <a:t>the greatest potential to detect high-risk individuals who may be visiting health services for other health reasons.  </a:t>
            </a:r>
          </a:p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400" kern="1200" dirty="0"/>
          </a:p>
        </p:txBody>
      </p:sp>
      <p:sp>
        <p:nvSpPr>
          <p:cNvPr id="9" name="Rectangle 8"/>
          <p:cNvSpPr/>
          <p:nvPr/>
        </p:nvSpPr>
        <p:spPr>
          <a:xfrm>
            <a:off x="6616869" y="5272408"/>
            <a:ext cx="5256883" cy="11218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970" tIns="13970" rIns="13970" bIns="13970" numCol="1" spcCol="1270" anchor="ctr" anchorCtr="0">
            <a:noAutofit/>
          </a:bodyPr>
          <a:lstStyle/>
          <a:p>
            <a:pPr marL="0" lvl="1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dirty="0" smtClean="0"/>
              <a:t>The </a:t>
            </a:r>
            <a:r>
              <a:rPr lang="en-US" dirty="0"/>
              <a:t>scale of </a:t>
            </a:r>
            <a:r>
              <a:rPr lang="en-US" dirty="0" smtClean="0"/>
              <a:t>NCD </a:t>
            </a:r>
            <a:r>
              <a:rPr lang="en-US" dirty="0"/>
              <a:t>burden means that it is no longer feasible to manage </a:t>
            </a:r>
            <a:r>
              <a:rPr lang="en-US" dirty="0" smtClean="0"/>
              <a:t>mainly </a:t>
            </a:r>
            <a:r>
              <a:rPr lang="en-US" dirty="0"/>
              <a:t>through </a:t>
            </a:r>
            <a:r>
              <a:rPr lang="en-US" dirty="0" smtClean="0"/>
              <a:t>specialists. </a:t>
            </a:r>
            <a:r>
              <a:rPr lang="en-US" dirty="0"/>
              <a:t>The total risk approach is suitable for implementation by non-specialist health workers at primary health care level.</a:t>
            </a:r>
            <a:endParaRPr lang="en-US" kern="1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3583" y="1853806"/>
            <a:ext cx="1557905" cy="7787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i="1" kern="1200" dirty="0" smtClean="0">
                <a:solidFill>
                  <a:schemeClr val="tx2"/>
                </a:solidFill>
                <a:latin typeface="+mj-lt"/>
              </a:rPr>
              <a:t>Equity and Sustainability</a:t>
            </a:r>
            <a:endParaRPr lang="en-US" b="1" i="1" kern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131" y="3636018"/>
            <a:ext cx="1557905" cy="7787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i="1" kern="1200" dirty="0" smtClean="0">
                <a:solidFill>
                  <a:schemeClr val="tx2"/>
                </a:solidFill>
                <a:latin typeface="+mj-lt"/>
              </a:rPr>
              <a:t>Early Detection</a:t>
            </a:r>
            <a:endParaRPr lang="en-US" b="1" i="1" kern="1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6046" y="5316582"/>
            <a:ext cx="1557905" cy="77876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510" tIns="16510" rIns="16510" bIns="1651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i="1" kern="1200" dirty="0" smtClean="0">
                <a:solidFill>
                  <a:schemeClr val="tx2"/>
                </a:solidFill>
                <a:latin typeface="+mj-lt"/>
              </a:rPr>
              <a:t>Feasibility and Affordability</a:t>
            </a:r>
            <a:endParaRPr lang="en-US" b="1" i="1" kern="12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4226" y="1302057"/>
            <a:ext cx="1465263" cy="1871024"/>
            <a:chOff x="5706740" y="2989727"/>
            <a:chExt cx="1465263" cy="1871024"/>
          </a:xfrm>
        </p:grpSpPr>
        <p:grpSp>
          <p:nvGrpSpPr>
            <p:cNvPr id="15" name="Group 14"/>
            <p:cNvGrpSpPr/>
            <p:nvPr/>
          </p:nvGrpSpPr>
          <p:grpSpPr>
            <a:xfrm>
              <a:off x="5706740" y="2989727"/>
              <a:ext cx="1465263" cy="1463676"/>
              <a:chOff x="5706740" y="3005138"/>
              <a:chExt cx="1465263" cy="1463676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706740" y="3005138"/>
                <a:ext cx="1465263" cy="1463676"/>
                <a:chOff x="5609629" y="3005138"/>
                <a:chExt cx="1465263" cy="1463676"/>
              </a:xfrm>
            </p:grpSpPr>
            <p:sp>
              <p:nvSpPr>
                <p:cNvPr id="21" name="Freeform 259"/>
                <p:cNvSpPr>
                  <a:spLocks/>
                </p:cNvSpPr>
                <p:nvPr/>
              </p:nvSpPr>
              <p:spPr bwMode="auto">
                <a:xfrm>
                  <a:off x="6341467" y="3005138"/>
                  <a:ext cx="519113" cy="731838"/>
                </a:xfrm>
                <a:custGeom>
                  <a:avLst/>
                  <a:gdLst>
                    <a:gd name="T0" fmla="*/ 0 w 5437"/>
                    <a:gd name="T1" fmla="*/ 7688 h 7688"/>
                    <a:gd name="T2" fmla="*/ 5437 w 5437"/>
                    <a:gd name="T3" fmla="*/ 2252 h 7688"/>
                    <a:gd name="T4" fmla="*/ 0 w 5437"/>
                    <a:gd name="T5" fmla="*/ 0 h 7688"/>
                    <a:gd name="T6" fmla="*/ 0 w 5437"/>
                    <a:gd name="T7" fmla="*/ 7688 h 7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37" h="7688">
                      <a:moveTo>
                        <a:pt x="0" y="7688"/>
                      </a:moveTo>
                      <a:lnTo>
                        <a:pt x="5437" y="2252"/>
                      </a:lnTo>
                      <a:cubicBezTo>
                        <a:pt x="3995" y="810"/>
                        <a:pt x="2039" y="0"/>
                        <a:pt x="0" y="0"/>
                      </a:cubicBezTo>
                      <a:lnTo>
                        <a:pt x="0" y="7688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" name="Freeform 261"/>
                <p:cNvSpPr>
                  <a:spLocks/>
                </p:cNvSpPr>
                <p:nvPr/>
              </p:nvSpPr>
              <p:spPr bwMode="auto">
                <a:xfrm>
                  <a:off x="6341467" y="3219451"/>
                  <a:ext cx="733425" cy="517525"/>
                </a:xfrm>
                <a:custGeom>
                  <a:avLst/>
                  <a:gdLst>
                    <a:gd name="T0" fmla="*/ 0 w 7689"/>
                    <a:gd name="T1" fmla="*/ 5436 h 5436"/>
                    <a:gd name="T2" fmla="*/ 7689 w 7689"/>
                    <a:gd name="T3" fmla="*/ 5436 h 5436"/>
                    <a:gd name="T4" fmla="*/ 5437 w 7689"/>
                    <a:gd name="T5" fmla="*/ 0 h 5436"/>
                    <a:gd name="T6" fmla="*/ 0 w 7689"/>
                    <a:gd name="T7" fmla="*/ 5436 h 5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689" h="5436">
                      <a:moveTo>
                        <a:pt x="0" y="5436"/>
                      </a:moveTo>
                      <a:lnTo>
                        <a:pt x="7689" y="5436"/>
                      </a:lnTo>
                      <a:cubicBezTo>
                        <a:pt x="7689" y="3397"/>
                        <a:pt x="6879" y="1442"/>
                        <a:pt x="5437" y="0"/>
                      </a:cubicBezTo>
                      <a:lnTo>
                        <a:pt x="0" y="543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" name="Freeform 263"/>
                <p:cNvSpPr>
                  <a:spLocks/>
                </p:cNvSpPr>
                <p:nvPr/>
              </p:nvSpPr>
              <p:spPr bwMode="auto">
                <a:xfrm>
                  <a:off x="6341467" y="3736976"/>
                  <a:ext cx="733425" cy="517525"/>
                </a:xfrm>
                <a:custGeom>
                  <a:avLst/>
                  <a:gdLst>
                    <a:gd name="T0" fmla="*/ 0 w 7689"/>
                    <a:gd name="T1" fmla="*/ 0 h 5437"/>
                    <a:gd name="T2" fmla="*/ 5437 w 7689"/>
                    <a:gd name="T3" fmla="*/ 5437 h 5437"/>
                    <a:gd name="T4" fmla="*/ 7689 w 7689"/>
                    <a:gd name="T5" fmla="*/ 0 h 5437"/>
                    <a:gd name="T6" fmla="*/ 0 w 7689"/>
                    <a:gd name="T7" fmla="*/ 0 h 5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689" h="5437">
                      <a:moveTo>
                        <a:pt x="0" y="0"/>
                      </a:moveTo>
                      <a:lnTo>
                        <a:pt x="5437" y="5437"/>
                      </a:lnTo>
                      <a:cubicBezTo>
                        <a:pt x="6879" y="3995"/>
                        <a:pt x="7689" y="2039"/>
                        <a:pt x="768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" name="Freeform 265"/>
                <p:cNvSpPr>
                  <a:spLocks/>
                </p:cNvSpPr>
                <p:nvPr/>
              </p:nvSpPr>
              <p:spPr bwMode="auto">
                <a:xfrm>
                  <a:off x="6341467" y="3736976"/>
                  <a:ext cx="519113" cy="731838"/>
                </a:xfrm>
                <a:custGeom>
                  <a:avLst/>
                  <a:gdLst>
                    <a:gd name="T0" fmla="*/ 0 w 5437"/>
                    <a:gd name="T1" fmla="*/ 0 h 7689"/>
                    <a:gd name="T2" fmla="*/ 0 w 5437"/>
                    <a:gd name="T3" fmla="*/ 7689 h 7689"/>
                    <a:gd name="T4" fmla="*/ 5437 w 5437"/>
                    <a:gd name="T5" fmla="*/ 5437 h 7689"/>
                    <a:gd name="T6" fmla="*/ 0 w 5437"/>
                    <a:gd name="T7" fmla="*/ 0 h 7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37" h="7689">
                      <a:moveTo>
                        <a:pt x="0" y="0"/>
                      </a:moveTo>
                      <a:lnTo>
                        <a:pt x="0" y="7689"/>
                      </a:lnTo>
                      <a:cubicBezTo>
                        <a:pt x="2039" y="7689"/>
                        <a:pt x="3995" y="6879"/>
                        <a:pt x="5437" y="543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Freeform 267"/>
                <p:cNvSpPr>
                  <a:spLocks/>
                </p:cNvSpPr>
                <p:nvPr/>
              </p:nvSpPr>
              <p:spPr bwMode="auto">
                <a:xfrm>
                  <a:off x="5823942" y="3736976"/>
                  <a:ext cx="517525" cy="731838"/>
                </a:xfrm>
                <a:custGeom>
                  <a:avLst/>
                  <a:gdLst>
                    <a:gd name="T0" fmla="*/ 5436 w 5436"/>
                    <a:gd name="T1" fmla="*/ 0 h 7689"/>
                    <a:gd name="T2" fmla="*/ 0 w 5436"/>
                    <a:gd name="T3" fmla="*/ 5437 h 7689"/>
                    <a:gd name="T4" fmla="*/ 5436 w 5436"/>
                    <a:gd name="T5" fmla="*/ 7689 h 7689"/>
                    <a:gd name="T6" fmla="*/ 5436 w 5436"/>
                    <a:gd name="T7" fmla="*/ 0 h 76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36" h="7689">
                      <a:moveTo>
                        <a:pt x="5436" y="0"/>
                      </a:moveTo>
                      <a:lnTo>
                        <a:pt x="0" y="5437"/>
                      </a:lnTo>
                      <a:cubicBezTo>
                        <a:pt x="1442" y="6879"/>
                        <a:pt x="3397" y="7689"/>
                        <a:pt x="5436" y="7689"/>
                      </a:cubicBezTo>
                      <a:lnTo>
                        <a:pt x="5436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Freeform 269"/>
                <p:cNvSpPr>
                  <a:spLocks/>
                </p:cNvSpPr>
                <p:nvPr/>
              </p:nvSpPr>
              <p:spPr bwMode="auto">
                <a:xfrm>
                  <a:off x="5609629" y="3736976"/>
                  <a:ext cx="731838" cy="517525"/>
                </a:xfrm>
                <a:custGeom>
                  <a:avLst/>
                  <a:gdLst>
                    <a:gd name="T0" fmla="*/ 7688 w 7688"/>
                    <a:gd name="T1" fmla="*/ 0 h 5437"/>
                    <a:gd name="T2" fmla="*/ 0 w 7688"/>
                    <a:gd name="T3" fmla="*/ 0 h 5437"/>
                    <a:gd name="T4" fmla="*/ 2252 w 7688"/>
                    <a:gd name="T5" fmla="*/ 5437 h 5437"/>
                    <a:gd name="T6" fmla="*/ 7688 w 7688"/>
                    <a:gd name="T7" fmla="*/ 0 h 54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688" h="5437">
                      <a:moveTo>
                        <a:pt x="7688" y="0"/>
                      </a:moveTo>
                      <a:lnTo>
                        <a:pt x="0" y="0"/>
                      </a:lnTo>
                      <a:cubicBezTo>
                        <a:pt x="0" y="2039"/>
                        <a:pt x="810" y="3995"/>
                        <a:pt x="2252" y="5437"/>
                      </a:cubicBezTo>
                      <a:lnTo>
                        <a:pt x="7688" y="0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" name="Freeform 271"/>
                <p:cNvSpPr>
                  <a:spLocks/>
                </p:cNvSpPr>
                <p:nvPr/>
              </p:nvSpPr>
              <p:spPr bwMode="auto">
                <a:xfrm>
                  <a:off x="5609629" y="3219451"/>
                  <a:ext cx="731838" cy="517525"/>
                </a:xfrm>
                <a:custGeom>
                  <a:avLst/>
                  <a:gdLst>
                    <a:gd name="T0" fmla="*/ 7688 w 7688"/>
                    <a:gd name="T1" fmla="*/ 5436 h 5436"/>
                    <a:gd name="T2" fmla="*/ 2252 w 7688"/>
                    <a:gd name="T3" fmla="*/ 0 h 5436"/>
                    <a:gd name="T4" fmla="*/ 0 w 7688"/>
                    <a:gd name="T5" fmla="*/ 5436 h 5436"/>
                    <a:gd name="T6" fmla="*/ 7688 w 7688"/>
                    <a:gd name="T7" fmla="*/ 5436 h 5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688" h="5436">
                      <a:moveTo>
                        <a:pt x="7688" y="5436"/>
                      </a:moveTo>
                      <a:lnTo>
                        <a:pt x="2252" y="0"/>
                      </a:lnTo>
                      <a:cubicBezTo>
                        <a:pt x="810" y="1442"/>
                        <a:pt x="0" y="3397"/>
                        <a:pt x="0" y="5436"/>
                      </a:cubicBezTo>
                      <a:lnTo>
                        <a:pt x="7688" y="5436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" name="Freeform 273"/>
                <p:cNvSpPr>
                  <a:spLocks/>
                </p:cNvSpPr>
                <p:nvPr/>
              </p:nvSpPr>
              <p:spPr bwMode="auto">
                <a:xfrm>
                  <a:off x="5823942" y="3005138"/>
                  <a:ext cx="517525" cy="731838"/>
                </a:xfrm>
                <a:custGeom>
                  <a:avLst/>
                  <a:gdLst>
                    <a:gd name="T0" fmla="*/ 5436 w 5436"/>
                    <a:gd name="T1" fmla="*/ 7688 h 7688"/>
                    <a:gd name="T2" fmla="*/ 5436 w 5436"/>
                    <a:gd name="T3" fmla="*/ 0 h 7688"/>
                    <a:gd name="T4" fmla="*/ 0 w 5436"/>
                    <a:gd name="T5" fmla="*/ 2252 h 7688"/>
                    <a:gd name="T6" fmla="*/ 5436 w 5436"/>
                    <a:gd name="T7" fmla="*/ 7688 h 76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36" h="7688">
                      <a:moveTo>
                        <a:pt x="5436" y="7688"/>
                      </a:moveTo>
                      <a:lnTo>
                        <a:pt x="5436" y="0"/>
                      </a:lnTo>
                      <a:cubicBezTo>
                        <a:pt x="3397" y="0"/>
                        <a:pt x="1442" y="810"/>
                        <a:pt x="0" y="2252"/>
                      </a:cubicBezTo>
                      <a:lnTo>
                        <a:pt x="5436" y="7688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0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9" name="Oval 18"/>
              <p:cNvSpPr/>
              <p:nvPr/>
            </p:nvSpPr>
            <p:spPr bwMode="ltGray">
              <a:xfrm>
                <a:off x="5899371" y="3196976"/>
                <a:ext cx="1080000" cy="1080000"/>
              </a:xfrm>
              <a:prstGeom prst="ellipse">
                <a:avLst/>
              </a:prstGeom>
              <a:solidFill>
                <a:schemeClr val="bg2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rgbClr val="FFFFFF"/>
                  </a:solidFill>
                  <a:latin typeface="Georgia" pitchFamily="18" charset="0"/>
                </a:endParaRP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6199722" y="3512951"/>
                <a:ext cx="69570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2400" b="1" i="1" dirty="0" smtClean="0">
                    <a:solidFill>
                      <a:srgbClr val="A32020">
                        <a:lumMod val="75000"/>
                      </a:srgbClr>
                    </a:solidFill>
                    <a:latin typeface="Georgia" pitchFamily="18" charset="0"/>
                  </a:rPr>
                  <a:t>80%</a:t>
                </a:r>
                <a:endParaRPr lang="en-GB" sz="2400" b="1" i="1" dirty="0">
                  <a:solidFill>
                    <a:srgbClr val="A32020">
                      <a:lumMod val="75000"/>
                    </a:srgbClr>
                  </a:solidFill>
                  <a:latin typeface="Georgia" pitchFamily="18" charset="0"/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 bwMode="ltGray">
            <a:xfrm>
              <a:off x="6394393" y="4242905"/>
              <a:ext cx="90000" cy="252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439393" y="4212679"/>
              <a:ext cx="0" cy="648072"/>
            </a:xfrm>
            <a:prstGeom prst="straightConnector1">
              <a:avLst/>
            </a:prstGeom>
            <a:ln w="53975" cap="rnd">
              <a:solidFill>
                <a:schemeClr val="accent5">
                  <a:lumMod val="75000"/>
                </a:schemeClr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69248" y="3616435"/>
            <a:ext cx="1465262" cy="1871024"/>
            <a:chOff x="7218908" y="2989727"/>
            <a:chExt cx="1465262" cy="1871024"/>
          </a:xfrm>
        </p:grpSpPr>
        <p:grpSp>
          <p:nvGrpSpPr>
            <p:cNvPr id="30" name="Group 29"/>
            <p:cNvGrpSpPr/>
            <p:nvPr/>
          </p:nvGrpSpPr>
          <p:grpSpPr>
            <a:xfrm>
              <a:off x="7218908" y="2989727"/>
              <a:ext cx="1465262" cy="1465263"/>
              <a:chOff x="7246938" y="2974975"/>
              <a:chExt cx="1465262" cy="1465263"/>
            </a:xfrm>
          </p:grpSpPr>
          <p:sp>
            <p:nvSpPr>
              <p:cNvPr id="35" name="Freeform 278"/>
              <p:cNvSpPr>
                <a:spLocks/>
              </p:cNvSpPr>
              <p:nvPr/>
            </p:nvSpPr>
            <p:spPr bwMode="auto">
              <a:xfrm>
                <a:off x="7978775" y="2974975"/>
                <a:ext cx="93662" cy="731838"/>
              </a:xfrm>
              <a:custGeom>
                <a:avLst/>
                <a:gdLst>
                  <a:gd name="T0" fmla="*/ 0 w 983"/>
                  <a:gd name="T1" fmla="*/ 7688 h 7688"/>
                  <a:gd name="T2" fmla="*/ 983 w 983"/>
                  <a:gd name="T3" fmla="*/ 63 h 7688"/>
                  <a:gd name="T4" fmla="*/ 0 w 983"/>
                  <a:gd name="T5" fmla="*/ 0 h 7688"/>
                  <a:gd name="T6" fmla="*/ 0 w 983"/>
                  <a:gd name="T7" fmla="*/ 7688 h 7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3" h="7688">
                    <a:moveTo>
                      <a:pt x="0" y="7688"/>
                    </a:moveTo>
                    <a:lnTo>
                      <a:pt x="983" y="63"/>
                    </a:lnTo>
                    <a:cubicBezTo>
                      <a:pt x="657" y="21"/>
                      <a:pt x="329" y="0"/>
                      <a:pt x="0" y="0"/>
                    </a:cubicBezTo>
                    <a:lnTo>
                      <a:pt x="0" y="7688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Freeform 280"/>
              <p:cNvSpPr>
                <a:spLocks/>
              </p:cNvSpPr>
              <p:nvPr/>
            </p:nvSpPr>
            <p:spPr bwMode="auto">
              <a:xfrm>
                <a:off x="7978775" y="2979738"/>
                <a:ext cx="185737" cy="727075"/>
              </a:xfrm>
              <a:custGeom>
                <a:avLst/>
                <a:gdLst>
                  <a:gd name="T0" fmla="*/ 0 w 1951"/>
                  <a:gd name="T1" fmla="*/ 7625 h 7625"/>
                  <a:gd name="T2" fmla="*/ 1951 w 1951"/>
                  <a:gd name="T3" fmla="*/ 188 h 7625"/>
                  <a:gd name="T4" fmla="*/ 983 w 1951"/>
                  <a:gd name="T5" fmla="*/ 0 h 7625"/>
                  <a:gd name="T6" fmla="*/ 0 w 1951"/>
                  <a:gd name="T7" fmla="*/ 7625 h 7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1" h="7625">
                    <a:moveTo>
                      <a:pt x="0" y="7625"/>
                    </a:moveTo>
                    <a:lnTo>
                      <a:pt x="1951" y="188"/>
                    </a:lnTo>
                    <a:cubicBezTo>
                      <a:pt x="1633" y="105"/>
                      <a:pt x="1310" y="42"/>
                      <a:pt x="983" y="0"/>
                    </a:cubicBezTo>
                    <a:lnTo>
                      <a:pt x="0" y="7625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Freeform 282"/>
              <p:cNvSpPr>
                <a:spLocks/>
              </p:cNvSpPr>
              <p:nvPr/>
            </p:nvSpPr>
            <p:spPr bwMode="auto">
              <a:xfrm>
                <a:off x="7978775" y="2998788"/>
                <a:ext cx="274637" cy="708025"/>
              </a:xfrm>
              <a:custGeom>
                <a:avLst/>
                <a:gdLst>
                  <a:gd name="T0" fmla="*/ 0 w 2886"/>
                  <a:gd name="T1" fmla="*/ 7437 h 7437"/>
                  <a:gd name="T2" fmla="*/ 2886 w 2886"/>
                  <a:gd name="T3" fmla="*/ 311 h 7437"/>
                  <a:gd name="T4" fmla="*/ 1951 w 2886"/>
                  <a:gd name="T5" fmla="*/ 0 h 7437"/>
                  <a:gd name="T6" fmla="*/ 0 w 2886"/>
                  <a:gd name="T7" fmla="*/ 7437 h 7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6" h="7437">
                    <a:moveTo>
                      <a:pt x="0" y="7437"/>
                    </a:moveTo>
                    <a:lnTo>
                      <a:pt x="2886" y="311"/>
                    </a:lnTo>
                    <a:cubicBezTo>
                      <a:pt x="2581" y="187"/>
                      <a:pt x="2269" y="84"/>
                      <a:pt x="1951" y="0"/>
                    </a:cubicBezTo>
                    <a:lnTo>
                      <a:pt x="0" y="7437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Freeform 284"/>
              <p:cNvSpPr>
                <a:spLocks/>
              </p:cNvSpPr>
              <p:nvPr/>
            </p:nvSpPr>
            <p:spPr bwMode="auto">
              <a:xfrm>
                <a:off x="7978775" y="3027363"/>
                <a:ext cx="360362" cy="679450"/>
              </a:xfrm>
              <a:custGeom>
                <a:avLst/>
                <a:gdLst>
                  <a:gd name="T0" fmla="*/ 0 w 3773"/>
                  <a:gd name="T1" fmla="*/ 7126 h 7126"/>
                  <a:gd name="T2" fmla="*/ 3773 w 3773"/>
                  <a:gd name="T3" fmla="*/ 427 h 7126"/>
                  <a:gd name="T4" fmla="*/ 2886 w 3773"/>
                  <a:gd name="T5" fmla="*/ 0 h 7126"/>
                  <a:gd name="T6" fmla="*/ 0 w 3773"/>
                  <a:gd name="T7" fmla="*/ 7126 h 7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3" h="7126">
                    <a:moveTo>
                      <a:pt x="0" y="7126"/>
                    </a:moveTo>
                    <a:lnTo>
                      <a:pt x="3773" y="427"/>
                    </a:lnTo>
                    <a:cubicBezTo>
                      <a:pt x="3487" y="266"/>
                      <a:pt x="3190" y="123"/>
                      <a:pt x="2886" y="0"/>
                    </a:cubicBezTo>
                    <a:lnTo>
                      <a:pt x="0" y="7126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286"/>
              <p:cNvSpPr>
                <a:spLocks/>
              </p:cNvSpPr>
              <p:nvPr/>
            </p:nvSpPr>
            <p:spPr bwMode="auto">
              <a:xfrm>
                <a:off x="7978775" y="3068638"/>
                <a:ext cx="438150" cy="638175"/>
              </a:xfrm>
              <a:custGeom>
                <a:avLst/>
                <a:gdLst>
                  <a:gd name="T0" fmla="*/ 0 w 4599"/>
                  <a:gd name="T1" fmla="*/ 6699 h 6699"/>
                  <a:gd name="T2" fmla="*/ 4599 w 4599"/>
                  <a:gd name="T3" fmla="*/ 538 h 6699"/>
                  <a:gd name="T4" fmla="*/ 3773 w 4599"/>
                  <a:gd name="T5" fmla="*/ 0 h 6699"/>
                  <a:gd name="T6" fmla="*/ 0 w 4599"/>
                  <a:gd name="T7" fmla="*/ 6699 h 6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99" h="6699">
                    <a:moveTo>
                      <a:pt x="0" y="6699"/>
                    </a:moveTo>
                    <a:lnTo>
                      <a:pt x="4599" y="538"/>
                    </a:lnTo>
                    <a:cubicBezTo>
                      <a:pt x="4335" y="341"/>
                      <a:pt x="4060" y="161"/>
                      <a:pt x="3773" y="0"/>
                    </a:cubicBezTo>
                    <a:lnTo>
                      <a:pt x="0" y="6699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288"/>
              <p:cNvSpPr>
                <a:spLocks/>
              </p:cNvSpPr>
              <p:nvPr/>
            </p:nvSpPr>
            <p:spPr bwMode="auto">
              <a:xfrm>
                <a:off x="7978775" y="3119438"/>
                <a:ext cx="509587" cy="587375"/>
              </a:xfrm>
              <a:custGeom>
                <a:avLst/>
                <a:gdLst>
                  <a:gd name="T0" fmla="*/ 0 w 5349"/>
                  <a:gd name="T1" fmla="*/ 6161 h 6161"/>
                  <a:gd name="T2" fmla="*/ 5349 w 5349"/>
                  <a:gd name="T3" fmla="*/ 638 h 6161"/>
                  <a:gd name="T4" fmla="*/ 4599 w 5349"/>
                  <a:gd name="T5" fmla="*/ 0 h 6161"/>
                  <a:gd name="T6" fmla="*/ 0 w 5349"/>
                  <a:gd name="T7" fmla="*/ 6161 h 6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49" h="6161">
                    <a:moveTo>
                      <a:pt x="0" y="6161"/>
                    </a:moveTo>
                    <a:lnTo>
                      <a:pt x="5349" y="638"/>
                    </a:lnTo>
                    <a:cubicBezTo>
                      <a:pt x="5113" y="410"/>
                      <a:pt x="4862" y="196"/>
                      <a:pt x="4599" y="0"/>
                    </a:cubicBezTo>
                    <a:lnTo>
                      <a:pt x="0" y="6161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290"/>
              <p:cNvSpPr>
                <a:spLocks/>
              </p:cNvSpPr>
              <p:nvPr/>
            </p:nvSpPr>
            <p:spPr bwMode="auto">
              <a:xfrm>
                <a:off x="7978775" y="3181350"/>
                <a:ext cx="573087" cy="525463"/>
              </a:xfrm>
              <a:custGeom>
                <a:avLst/>
                <a:gdLst>
                  <a:gd name="T0" fmla="*/ 0 w 6011"/>
                  <a:gd name="T1" fmla="*/ 5523 h 5523"/>
                  <a:gd name="T2" fmla="*/ 6011 w 6011"/>
                  <a:gd name="T3" fmla="*/ 730 h 5523"/>
                  <a:gd name="T4" fmla="*/ 5349 w 6011"/>
                  <a:gd name="T5" fmla="*/ 0 h 5523"/>
                  <a:gd name="T6" fmla="*/ 0 w 6011"/>
                  <a:gd name="T7" fmla="*/ 5523 h 5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11" h="5523">
                    <a:moveTo>
                      <a:pt x="0" y="5523"/>
                    </a:moveTo>
                    <a:lnTo>
                      <a:pt x="6011" y="730"/>
                    </a:lnTo>
                    <a:cubicBezTo>
                      <a:pt x="5806" y="473"/>
                      <a:pt x="5585" y="229"/>
                      <a:pt x="5349" y="0"/>
                    </a:cubicBezTo>
                    <a:lnTo>
                      <a:pt x="0" y="5523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Freeform 292"/>
              <p:cNvSpPr>
                <a:spLocks/>
              </p:cNvSpPr>
              <p:nvPr/>
            </p:nvSpPr>
            <p:spPr bwMode="auto">
              <a:xfrm>
                <a:off x="7978775" y="3249613"/>
                <a:ext cx="627062" cy="457200"/>
              </a:xfrm>
              <a:custGeom>
                <a:avLst/>
                <a:gdLst>
                  <a:gd name="T0" fmla="*/ 0 w 6575"/>
                  <a:gd name="T1" fmla="*/ 4793 h 4793"/>
                  <a:gd name="T2" fmla="*/ 6575 w 6575"/>
                  <a:gd name="T3" fmla="*/ 808 h 4793"/>
                  <a:gd name="T4" fmla="*/ 6011 w 6575"/>
                  <a:gd name="T5" fmla="*/ 0 h 4793"/>
                  <a:gd name="T6" fmla="*/ 0 w 6575"/>
                  <a:gd name="T7" fmla="*/ 4793 h 4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75" h="4793">
                    <a:moveTo>
                      <a:pt x="0" y="4793"/>
                    </a:moveTo>
                    <a:lnTo>
                      <a:pt x="6575" y="808"/>
                    </a:lnTo>
                    <a:cubicBezTo>
                      <a:pt x="6405" y="527"/>
                      <a:pt x="6216" y="257"/>
                      <a:pt x="6011" y="0"/>
                    </a:cubicBezTo>
                    <a:lnTo>
                      <a:pt x="0" y="4793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294"/>
              <p:cNvSpPr>
                <a:spLocks/>
              </p:cNvSpPr>
              <p:nvPr/>
            </p:nvSpPr>
            <p:spPr bwMode="auto">
              <a:xfrm>
                <a:off x="7978775" y="3327400"/>
                <a:ext cx="669925" cy="379413"/>
              </a:xfrm>
              <a:custGeom>
                <a:avLst/>
                <a:gdLst>
                  <a:gd name="T0" fmla="*/ 0 w 7031"/>
                  <a:gd name="T1" fmla="*/ 3985 h 3985"/>
                  <a:gd name="T2" fmla="*/ 7031 w 7031"/>
                  <a:gd name="T3" fmla="*/ 873 h 3985"/>
                  <a:gd name="T4" fmla="*/ 6575 w 7031"/>
                  <a:gd name="T5" fmla="*/ 0 h 3985"/>
                  <a:gd name="T6" fmla="*/ 0 w 7031"/>
                  <a:gd name="T7" fmla="*/ 3985 h 3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31" h="3985">
                    <a:moveTo>
                      <a:pt x="0" y="3985"/>
                    </a:moveTo>
                    <a:lnTo>
                      <a:pt x="7031" y="873"/>
                    </a:lnTo>
                    <a:cubicBezTo>
                      <a:pt x="6898" y="572"/>
                      <a:pt x="6745" y="281"/>
                      <a:pt x="6575" y="0"/>
                    </a:cubicBezTo>
                    <a:lnTo>
                      <a:pt x="0" y="3985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Freeform 296"/>
              <p:cNvSpPr>
                <a:spLocks/>
              </p:cNvSpPr>
              <p:nvPr/>
            </p:nvSpPr>
            <p:spPr bwMode="auto">
              <a:xfrm>
                <a:off x="7978775" y="3409950"/>
                <a:ext cx="703262" cy="296863"/>
              </a:xfrm>
              <a:custGeom>
                <a:avLst/>
                <a:gdLst>
                  <a:gd name="T0" fmla="*/ 0 w 7371"/>
                  <a:gd name="T1" fmla="*/ 3112 h 3112"/>
                  <a:gd name="T2" fmla="*/ 7371 w 7371"/>
                  <a:gd name="T3" fmla="*/ 925 h 3112"/>
                  <a:gd name="T4" fmla="*/ 7031 w 7371"/>
                  <a:gd name="T5" fmla="*/ 0 h 3112"/>
                  <a:gd name="T6" fmla="*/ 0 w 7371"/>
                  <a:gd name="T7" fmla="*/ 3112 h 3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71" h="3112">
                    <a:moveTo>
                      <a:pt x="0" y="3112"/>
                    </a:moveTo>
                    <a:lnTo>
                      <a:pt x="7371" y="925"/>
                    </a:lnTo>
                    <a:cubicBezTo>
                      <a:pt x="7277" y="610"/>
                      <a:pt x="7164" y="301"/>
                      <a:pt x="7031" y="0"/>
                    </a:cubicBezTo>
                    <a:lnTo>
                      <a:pt x="0" y="3112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298"/>
              <p:cNvSpPr>
                <a:spLocks/>
              </p:cNvSpPr>
              <p:nvPr/>
            </p:nvSpPr>
            <p:spPr bwMode="auto">
              <a:xfrm>
                <a:off x="7978775" y="3498850"/>
                <a:ext cx="723900" cy="207963"/>
              </a:xfrm>
              <a:custGeom>
                <a:avLst/>
                <a:gdLst>
                  <a:gd name="T0" fmla="*/ 0 w 7590"/>
                  <a:gd name="T1" fmla="*/ 2187 h 2187"/>
                  <a:gd name="T2" fmla="*/ 7590 w 7590"/>
                  <a:gd name="T3" fmla="*/ 960 h 2187"/>
                  <a:gd name="T4" fmla="*/ 7371 w 7590"/>
                  <a:gd name="T5" fmla="*/ 0 h 2187"/>
                  <a:gd name="T6" fmla="*/ 0 w 7590"/>
                  <a:gd name="T7" fmla="*/ 2187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90" h="2187">
                    <a:moveTo>
                      <a:pt x="0" y="2187"/>
                    </a:moveTo>
                    <a:lnTo>
                      <a:pt x="7590" y="960"/>
                    </a:lnTo>
                    <a:cubicBezTo>
                      <a:pt x="7538" y="636"/>
                      <a:pt x="7465" y="315"/>
                      <a:pt x="7371" y="0"/>
                    </a:cubicBezTo>
                    <a:lnTo>
                      <a:pt x="0" y="2187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300"/>
              <p:cNvSpPr>
                <a:spLocks/>
              </p:cNvSpPr>
              <p:nvPr/>
            </p:nvSpPr>
            <p:spPr bwMode="auto">
              <a:xfrm>
                <a:off x="7978775" y="3589338"/>
                <a:ext cx="731837" cy="117475"/>
              </a:xfrm>
              <a:custGeom>
                <a:avLst/>
                <a:gdLst>
                  <a:gd name="T0" fmla="*/ 0 w 7685"/>
                  <a:gd name="T1" fmla="*/ 1227 h 1227"/>
                  <a:gd name="T2" fmla="*/ 7685 w 7685"/>
                  <a:gd name="T3" fmla="*/ 981 h 1227"/>
                  <a:gd name="T4" fmla="*/ 7590 w 7685"/>
                  <a:gd name="T5" fmla="*/ 0 h 1227"/>
                  <a:gd name="T6" fmla="*/ 0 w 7685"/>
                  <a:gd name="T7" fmla="*/ 1227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85" h="1227">
                    <a:moveTo>
                      <a:pt x="0" y="1227"/>
                    </a:moveTo>
                    <a:lnTo>
                      <a:pt x="7685" y="981"/>
                    </a:lnTo>
                    <a:cubicBezTo>
                      <a:pt x="7674" y="652"/>
                      <a:pt x="7643" y="325"/>
                      <a:pt x="7590" y="0"/>
                    </a:cubicBezTo>
                    <a:lnTo>
                      <a:pt x="0" y="1227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302"/>
              <p:cNvSpPr>
                <a:spLocks/>
              </p:cNvSpPr>
              <p:nvPr/>
            </p:nvSpPr>
            <p:spPr bwMode="auto">
              <a:xfrm>
                <a:off x="7978775" y="3683000"/>
                <a:ext cx="733425" cy="93663"/>
              </a:xfrm>
              <a:custGeom>
                <a:avLst/>
                <a:gdLst>
                  <a:gd name="T0" fmla="*/ 0 w 7695"/>
                  <a:gd name="T1" fmla="*/ 246 h 985"/>
                  <a:gd name="T2" fmla="*/ 7653 w 7695"/>
                  <a:gd name="T3" fmla="*/ 985 h 985"/>
                  <a:gd name="T4" fmla="*/ 7685 w 7695"/>
                  <a:gd name="T5" fmla="*/ 0 h 985"/>
                  <a:gd name="T6" fmla="*/ 0 w 7695"/>
                  <a:gd name="T7" fmla="*/ 246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95" h="985">
                    <a:moveTo>
                      <a:pt x="0" y="246"/>
                    </a:moveTo>
                    <a:lnTo>
                      <a:pt x="7653" y="985"/>
                    </a:lnTo>
                    <a:cubicBezTo>
                      <a:pt x="7685" y="657"/>
                      <a:pt x="7695" y="328"/>
                      <a:pt x="7685" y="0"/>
                    </a:cubicBezTo>
                    <a:lnTo>
                      <a:pt x="0" y="246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304"/>
              <p:cNvSpPr>
                <a:spLocks/>
              </p:cNvSpPr>
              <p:nvPr/>
            </p:nvSpPr>
            <p:spPr bwMode="auto">
              <a:xfrm>
                <a:off x="7978775" y="3706813"/>
                <a:ext cx="728662" cy="163513"/>
              </a:xfrm>
              <a:custGeom>
                <a:avLst/>
                <a:gdLst>
                  <a:gd name="T0" fmla="*/ 0 w 7653"/>
                  <a:gd name="T1" fmla="*/ 0 h 1711"/>
                  <a:gd name="T2" fmla="*/ 7496 w 7653"/>
                  <a:gd name="T3" fmla="*/ 1711 h 1711"/>
                  <a:gd name="T4" fmla="*/ 7653 w 7653"/>
                  <a:gd name="T5" fmla="*/ 739 h 1711"/>
                  <a:gd name="T6" fmla="*/ 0 w 7653"/>
                  <a:gd name="T7" fmla="*/ 0 h 1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53" h="1711">
                    <a:moveTo>
                      <a:pt x="0" y="0"/>
                    </a:moveTo>
                    <a:lnTo>
                      <a:pt x="7496" y="1711"/>
                    </a:lnTo>
                    <a:cubicBezTo>
                      <a:pt x="7569" y="1391"/>
                      <a:pt x="7622" y="1066"/>
                      <a:pt x="7653" y="73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306"/>
              <p:cNvSpPr>
                <a:spLocks/>
              </p:cNvSpPr>
              <p:nvPr/>
            </p:nvSpPr>
            <p:spPr bwMode="auto">
              <a:xfrm>
                <a:off x="7978775" y="3706813"/>
                <a:ext cx="714375" cy="252413"/>
              </a:xfrm>
              <a:custGeom>
                <a:avLst/>
                <a:gdLst>
                  <a:gd name="T0" fmla="*/ 0 w 7496"/>
                  <a:gd name="T1" fmla="*/ 0 h 2656"/>
                  <a:gd name="T2" fmla="*/ 7216 w 7496"/>
                  <a:gd name="T3" fmla="*/ 2656 h 2656"/>
                  <a:gd name="T4" fmla="*/ 7496 w 7496"/>
                  <a:gd name="T5" fmla="*/ 1711 h 2656"/>
                  <a:gd name="T6" fmla="*/ 0 w 7496"/>
                  <a:gd name="T7" fmla="*/ 0 h 2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96" h="2656">
                    <a:moveTo>
                      <a:pt x="0" y="0"/>
                    </a:moveTo>
                    <a:lnTo>
                      <a:pt x="7216" y="2656"/>
                    </a:lnTo>
                    <a:cubicBezTo>
                      <a:pt x="7329" y="2347"/>
                      <a:pt x="7423" y="2032"/>
                      <a:pt x="7496" y="171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308"/>
              <p:cNvSpPr>
                <a:spLocks/>
              </p:cNvSpPr>
              <p:nvPr/>
            </p:nvSpPr>
            <p:spPr bwMode="auto">
              <a:xfrm>
                <a:off x="7978775" y="3706813"/>
                <a:ext cx="687387" cy="338138"/>
              </a:xfrm>
              <a:custGeom>
                <a:avLst/>
                <a:gdLst>
                  <a:gd name="T0" fmla="*/ 0 w 7216"/>
                  <a:gd name="T1" fmla="*/ 0 h 3556"/>
                  <a:gd name="T2" fmla="*/ 6817 w 7216"/>
                  <a:gd name="T3" fmla="*/ 3556 h 3556"/>
                  <a:gd name="T4" fmla="*/ 7216 w 7216"/>
                  <a:gd name="T5" fmla="*/ 2656 h 3556"/>
                  <a:gd name="T6" fmla="*/ 0 w 7216"/>
                  <a:gd name="T7" fmla="*/ 0 h 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16" h="3556">
                    <a:moveTo>
                      <a:pt x="0" y="0"/>
                    </a:moveTo>
                    <a:lnTo>
                      <a:pt x="6817" y="3556"/>
                    </a:lnTo>
                    <a:cubicBezTo>
                      <a:pt x="6969" y="3265"/>
                      <a:pt x="7102" y="2964"/>
                      <a:pt x="7216" y="26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Freeform 310"/>
              <p:cNvSpPr>
                <a:spLocks/>
              </p:cNvSpPr>
              <p:nvPr/>
            </p:nvSpPr>
            <p:spPr bwMode="auto">
              <a:xfrm>
                <a:off x="7978775" y="3706813"/>
                <a:ext cx="649287" cy="419100"/>
              </a:xfrm>
              <a:custGeom>
                <a:avLst/>
                <a:gdLst>
                  <a:gd name="T0" fmla="*/ 0 w 6817"/>
                  <a:gd name="T1" fmla="*/ 0 h 4399"/>
                  <a:gd name="T2" fmla="*/ 6306 w 6817"/>
                  <a:gd name="T3" fmla="*/ 4399 h 4399"/>
                  <a:gd name="T4" fmla="*/ 6817 w 6817"/>
                  <a:gd name="T5" fmla="*/ 3556 h 4399"/>
                  <a:gd name="T6" fmla="*/ 0 w 6817"/>
                  <a:gd name="T7" fmla="*/ 0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17" h="4399">
                    <a:moveTo>
                      <a:pt x="0" y="0"/>
                    </a:moveTo>
                    <a:lnTo>
                      <a:pt x="6306" y="4399"/>
                    </a:lnTo>
                    <a:cubicBezTo>
                      <a:pt x="6494" y="4129"/>
                      <a:pt x="6665" y="3848"/>
                      <a:pt x="6817" y="35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Freeform 312"/>
              <p:cNvSpPr>
                <a:spLocks/>
              </p:cNvSpPr>
              <p:nvPr/>
            </p:nvSpPr>
            <p:spPr bwMode="auto">
              <a:xfrm>
                <a:off x="7978775" y="3706813"/>
                <a:ext cx="601662" cy="492125"/>
              </a:xfrm>
              <a:custGeom>
                <a:avLst/>
                <a:gdLst>
                  <a:gd name="T0" fmla="*/ 0 w 6306"/>
                  <a:gd name="T1" fmla="*/ 0 h 5169"/>
                  <a:gd name="T2" fmla="*/ 5692 w 6306"/>
                  <a:gd name="T3" fmla="*/ 5169 h 5169"/>
                  <a:gd name="T4" fmla="*/ 6306 w 6306"/>
                  <a:gd name="T5" fmla="*/ 4399 h 5169"/>
                  <a:gd name="T6" fmla="*/ 0 w 6306"/>
                  <a:gd name="T7" fmla="*/ 0 h 5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6" h="5169">
                    <a:moveTo>
                      <a:pt x="0" y="0"/>
                    </a:moveTo>
                    <a:lnTo>
                      <a:pt x="5692" y="5169"/>
                    </a:lnTo>
                    <a:cubicBezTo>
                      <a:pt x="5913" y="4926"/>
                      <a:pt x="6118" y="4669"/>
                      <a:pt x="6306" y="43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Freeform 314"/>
              <p:cNvSpPr>
                <a:spLocks/>
              </p:cNvSpPr>
              <p:nvPr/>
            </p:nvSpPr>
            <p:spPr bwMode="auto">
              <a:xfrm>
                <a:off x="7978775" y="3706813"/>
                <a:ext cx="542925" cy="557213"/>
              </a:xfrm>
              <a:custGeom>
                <a:avLst/>
                <a:gdLst>
                  <a:gd name="T0" fmla="*/ 0 w 5692"/>
                  <a:gd name="T1" fmla="*/ 0 h 5855"/>
                  <a:gd name="T2" fmla="*/ 4984 w 5692"/>
                  <a:gd name="T3" fmla="*/ 5855 h 5855"/>
                  <a:gd name="T4" fmla="*/ 5692 w 5692"/>
                  <a:gd name="T5" fmla="*/ 5169 h 5855"/>
                  <a:gd name="T6" fmla="*/ 0 w 5692"/>
                  <a:gd name="T7" fmla="*/ 0 h 5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92" h="5855">
                    <a:moveTo>
                      <a:pt x="0" y="0"/>
                    </a:moveTo>
                    <a:lnTo>
                      <a:pt x="4984" y="5855"/>
                    </a:lnTo>
                    <a:cubicBezTo>
                      <a:pt x="5235" y="5642"/>
                      <a:pt x="5471" y="5413"/>
                      <a:pt x="5692" y="51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316"/>
              <p:cNvSpPr>
                <a:spLocks/>
              </p:cNvSpPr>
              <p:nvPr/>
            </p:nvSpPr>
            <p:spPr bwMode="auto">
              <a:xfrm>
                <a:off x="7978775" y="3706813"/>
                <a:ext cx="474662" cy="614363"/>
              </a:xfrm>
              <a:custGeom>
                <a:avLst/>
                <a:gdLst>
                  <a:gd name="T0" fmla="*/ 0 w 4984"/>
                  <a:gd name="T1" fmla="*/ 0 h 6444"/>
                  <a:gd name="T2" fmla="*/ 4195 w 4984"/>
                  <a:gd name="T3" fmla="*/ 6444 h 6444"/>
                  <a:gd name="T4" fmla="*/ 4984 w 4984"/>
                  <a:gd name="T5" fmla="*/ 5855 h 6444"/>
                  <a:gd name="T6" fmla="*/ 0 w 4984"/>
                  <a:gd name="T7" fmla="*/ 0 h 6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4" h="6444">
                    <a:moveTo>
                      <a:pt x="0" y="0"/>
                    </a:moveTo>
                    <a:lnTo>
                      <a:pt x="4195" y="6444"/>
                    </a:lnTo>
                    <a:cubicBezTo>
                      <a:pt x="4470" y="6265"/>
                      <a:pt x="4734" y="6068"/>
                      <a:pt x="4984" y="585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318"/>
              <p:cNvSpPr>
                <a:spLocks/>
              </p:cNvSpPr>
              <p:nvPr/>
            </p:nvSpPr>
            <p:spPr bwMode="auto">
              <a:xfrm>
                <a:off x="7978775" y="3706813"/>
                <a:ext cx="400050" cy="660400"/>
              </a:xfrm>
              <a:custGeom>
                <a:avLst/>
                <a:gdLst>
                  <a:gd name="T0" fmla="*/ 0 w 4195"/>
                  <a:gd name="T1" fmla="*/ 0 h 6927"/>
                  <a:gd name="T2" fmla="*/ 3336 w 4195"/>
                  <a:gd name="T3" fmla="*/ 6927 h 6927"/>
                  <a:gd name="T4" fmla="*/ 4195 w 4195"/>
                  <a:gd name="T5" fmla="*/ 6444 h 6927"/>
                  <a:gd name="T6" fmla="*/ 0 w 4195"/>
                  <a:gd name="T7" fmla="*/ 0 h 6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95" h="6927">
                    <a:moveTo>
                      <a:pt x="0" y="0"/>
                    </a:moveTo>
                    <a:lnTo>
                      <a:pt x="3336" y="6927"/>
                    </a:lnTo>
                    <a:cubicBezTo>
                      <a:pt x="3632" y="6785"/>
                      <a:pt x="3919" y="6623"/>
                      <a:pt x="4195" y="644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Freeform 320"/>
              <p:cNvSpPr>
                <a:spLocks/>
              </p:cNvSpPr>
              <p:nvPr/>
            </p:nvSpPr>
            <p:spPr bwMode="auto">
              <a:xfrm>
                <a:off x="7978775" y="3706813"/>
                <a:ext cx="317500" cy="695325"/>
              </a:xfrm>
              <a:custGeom>
                <a:avLst/>
                <a:gdLst>
                  <a:gd name="T0" fmla="*/ 0 w 3336"/>
                  <a:gd name="T1" fmla="*/ 0 h 7297"/>
                  <a:gd name="T2" fmla="*/ 2423 w 3336"/>
                  <a:gd name="T3" fmla="*/ 7297 h 7297"/>
                  <a:gd name="T4" fmla="*/ 3336 w 3336"/>
                  <a:gd name="T5" fmla="*/ 6927 h 7297"/>
                  <a:gd name="T6" fmla="*/ 0 w 3336"/>
                  <a:gd name="T7" fmla="*/ 0 h 7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36" h="7297">
                    <a:moveTo>
                      <a:pt x="0" y="0"/>
                    </a:moveTo>
                    <a:lnTo>
                      <a:pt x="2423" y="7297"/>
                    </a:lnTo>
                    <a:cubicBezTo>
                      <a:pt x="2735" y="7193"/>
                      <a:pt x="3040" y="7070"/>
                      <a:pt x="3336" y="692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Freeform 322"/>
              <p:cNvSpPr>
                <a:spLocks/>
              </p:cNvSpPr>
              <p:nvPr/>
            </p:nvSpPr>
            <p:spPr bwMode="auto">
              <a:xfrm>
                <a:off x="7978775" y="3706813"/>
                <a:ext cx="231775" cy="719138"/>
              </a:xfrm>
              <a:custGeom>
                <a:avLst/>
                <a:gdLst>
                  <a:gd name="T0" fmla="*/ 0 w 2423"/>
                  <a:gd name="T1" fmla="*/ 0 h 7547"/>
                  <a:gd name="T2" fmla="*/ 1470 w 2423"/>
                  <a:gd name="T3" fmla="*/ 7547 h 7547"/>
                  <a:gd name="T4" fmla="*/ 2423 w 2423"/>
                  <a:gd name="T5" fmla="*/ 7297 h 7547"/>
                  <a:gd name="T6" fmla="*/ 0 w 2423"/>
                  <a:gd name="T7" fmla="*/ 0 h 7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3" h="7547">
                    <a:moveTo>
                      <a:pt x="0" y="0"/>
                    </a:moveTo>
                    <a:lnTo>
                      <a:pt x="1470" y="7547"/>
                    </a:lnTo>
                    <a:cubicBezTo>
                      <a:pt x="1793" y="7484"/>
                      <a:pt x="2111" y="7401"/>
                      <a:pt x="2423" y="729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Freeform 324"/>
              <p:cNvSpPr>
                <a:spLocks/>
              </p:cNvSpPr>
              <p:nvPr/>
            </p:nvSpPr>
            <p:spPr bwMode="auto">
              <a:xfrm>
                <a:off x="7978775" y="3706813"/>
                <a:ext cx="141287" cy="731838"/>
              </a:xfrm>
              <a:custGeom>
                <a:avLst/>
                <a:gdLst>
                  <a:gd name="T0" fmla="*/ 0 w 1470"/>
                  <a:gd name="T1" fmla="*/ 0 h 7673"/>
                  <a:gd name="T2" fmla="*/ 493 w 1470"/>
                  <a:gd name="T3" fmla="*/ 7673 h 7673"/>
                  <a:gd name="T4" fmla="*/ 1470 w 1470"/>
                  <a:gd name="T5" fmla="*/ 7547 h 7673"/>
                  <a:gd name="T6" fmla="*/ 0 w 1470"/>
                  <a:gd name="T7" fmla="*/ 0 h 7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70" h="7673">
                    <a:moveTo>
                      <a:pt x="0" y="0"/>
                    </a:moveTo>
                    <a:lnTo>
                      <a:pt x="493" y="7673"/>
                    </a:lnTo>
                    <a:cubicBezTo>
                      <a:pt x="821" y="7652"/>
                      <a:pt x="1147" y="7610"/>
                      <a:pt x="1470" y="754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Freeform 326"/>
              <p:cNvSpPr>
                <a:spLocks/>
              </p:cNvSpPr>
              <p:nvPr/>
            </p:nvSpPr>
            <p:spPr bwMode="auto">
              <a:xfrm>
                <a:off x="7932738" y="3706813"/>
                <a:ext cx="93662" cy="733425"/>
              </a:xfrm>
              <a:custGeom>
                <a:avLst/>
                <a:gdLst>
                  <a:gd name="T0" fmla="*/ 492 w 985"/>
                  <a:gd name="T1" fmla="*/ 0 h 7694"/>
                  <a:gd name="T2" fmla="*/ 0 w 985"/>
                  <a:gd name="T3" fmla="*/ 7673 h 7694"/>
                  <a:gd name="T4" fmla="*/ 985 w 985"/>
                  <a:gd name="T5" fmla="*/ 7673 h 7694"/>
                  <a:gd name="T6" fmla="*/ 492 w 985"/>
                  <a:gd name="T7" fmla="*/ 0 h 7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5" h="7694">
                    <a:moveTo>
                      <a:pt x="492" y="0"/>
                    </a:moveTo>
                    <a:lnTo>
                      <a:pt x="0" y="7673"/>
                    </a:lnTo>
                    <a:cubicBezTo>
                      <a:pt x="328" y="7694"/>
                      <a:pt x="657" y="7694"/>
                      <a:pt x="985" y="7673"/>
                    </a:cubicBez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Freeform 328"/>
              <p:cNvSpPr>
                <a:spLocks/>
              </p:cNvSpPr>
              <p:nvPr/>
            </p:nvSpPr>
            <p:spPr bwMode="auto">
              <a:xfrm>
                <a:off x="7839075" y="3706813"/>
                <a:ext cx="139700" cy="731838"/>
              </a:xfrm>
              <a:custGeom>
                <a:avLst/>
                <a:gdLst>
                  <a:gd name="T0" fmla="*/ 1469 w 1469"/>
                  <a:gd name="T1" fmla="*/ 0 h 7673"/>
                  <a:gd name="T2" fmla="*/ 0 w 1469"/>
                  <a:gd name="T3" fmla="*/ 7547 h 7673"/>
                  <a:gd name="T4" fmla="*/ 977 w 1469"/>
                  <a:gd name="T5" fmla="*/ 7673 h 7673"/>
                  <a:gd name="T6" fmla="*/ 1469 w 1469"/>
                  <a:gd name="T7" fmla="*/ 0 h 7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69" h="7673">
                    <a:moveTo>
                      <a:pt x="1469" y="0"/>
                    </a:moveTo>
                    <a:lnTo>
                      <a:pt x="0" y="7547"/>
                    </a:lnTo>
                    <a:cubicBezTo>
                      <a:pt x="322" y="7610"/>
                      <a:pt x="649" y="7652"/>
                      <a:pt x="977" y="7673"/>
                    </a:cubicBezTo>
                    <a:lnTo>
                      <a:pt x="1469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Freeform 330"/>
              <p:cNvSpPr>
                <a:spLocks/>
              </p:cNvSpPr>
              <p:nvPr/>
            </p:nvSpPr>
            <p:spPr bwMode="auto">
              <a:xfrm>
                <a:off x="7748588" y="3706813"/>
                <a:ext cx="230187" cy="719138"/>
              </a:xfrm>
              <a:custGeom>
                <a:avLst/>
                <a:gdLst>
                  <a:gd name="T0" fmla="*/ 2422 w 2422"/>
                  <a:gd name="T1" fmla="*/ 0 h 7547"/>
                  <a:gd name="T2" fmla="*/ 0 w 2422"/>
                  <a:gd name="T3" fmla="*/ 7297 h 7547"/>
                  <a:gd name="T4" fmla="*/ 953 w 2422"/>
                  <a:gd name="T5" fmla="*/ 7547 h 7547"/>
                  <a:gd name="T6" fmla="*/ 2422 w 2422"/>
                  <a:gd name="T7" fmla="*/ 0 h 7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22" h="7547">
                    <a:moveTo>
                      <a:pt x="2422" y="0"/>
                    </a:moveTo>
                    <a:lnTo>
                      <a:pt x="0" y="7297"/>
                    </a:lnTo>
                    <a:cubicBezTo>
                      <a:pt x="312" y="7401"/>
                      <a:pt x="630" y="7484"/>
                      <a:pt x="953" y="7547"/>
                    </a:cubicBezTo>
                    <a:lnTo>
                      <a:pt x="2422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Freeform 332"/>
              <p:cNvSpPr>
                <a:spLocks/>
              </p:cNvSpPr>
              <p:nvPr/>
            </p:nvSpPr>
            <p:spPr bwMode="auto">
              <a:xfrm>
                <a:off x="7661275" y="3706813"/>
                <a:ext cx="317500" cy="695325"/>
              </a:xfrm>
              <a:custGeom>
                <a:avLst/>
                <a:gdLst>
                  <a:gd name="T0" fmla="*/ 3336 w 3336"/>
                  <a:gd name="T1" fmla="*/ 0 h 7297"/>
                  <a:gd name="T2" fmla="*/ 0 w 3336"/>
                  <a:gd name="T3" fmla="*/ 6927 h 7297"/>
                  <a:gd name="T4" fmla="*/ 914 w 3336"/>
                  <a:gd name="T5" fmla="*/ 7297 h 7297"/>
                  <a:gd name="T6" fmla="*/ 3336 w 3336"/>
                  <a:gd name="T7" fmla="*/ 0 h 7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36" h="7297">
                    <a:moveTo>
                      <a:pt x="3336" y="0"/>
                    </a:moveTo>
                    <a:lnTo>
                      <a:pt x="0" y="6927"/>
                    </a:lnTo>
                    <a:cubicBezTo>
                      <a:pt x="297" y="7070"/>
                      <a:pt x="602" y="7193"/>
                      <a:pt x="914" y="7297"/>
                    </a:cubicBezTo>
                    <a:lnTo>
                      <a:pt x="3336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Freeform 334"/>
              <p:cNvSpPr>
                <a:spLocks/>
              </p:cNvSpPr>
              <p:nvPr/>
            </p:nvSpPr>
            <p:spPr bwMode="auto">
              <a:xfrm>
                <a:off x="7580313" y="3706813"/>
                <a:ext cx="398462" cy="660400"/>
              </a:xfrm>
              <a:custGeom>
                <a:avLst/>
                <a:gdLst>
                  <a:gd name="T0" fmla="*/ 4194 w 4194"/>
                  <a:gd name="T1" fmla="*/ 0 h 6927"/>
                  <a:gd name="T2" fmla="*/ 0 w 4194"/>
                  <a:gd name="T3" fmla="*/ 6444 h 6927"/>
                  <a:gd name="T4" fmla="*/ 858 w 4194"/>
                  <a:gd name="T5" fmla="*/ 6927 h 6927"/>
                  <a:gd name="T6" fmla="*/ 4194 w 4194"/>
                  <a:gd name="T7" fmla="*/ 0 h 6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94" h="6927">
                    <a:moveTo>
                      <a:pt x="4194" y="0"/>
                    </a:moveTo>
                    <a:lnTo>
                      <a:pt x="0" y="6444"/>
                    </a:lnTo>
                    <a:cubicBezTo>
                      <a:pt x="276" y="6623"/>
                      <a:pt x="562" y="6785"/>
                      <a:pt x="858" y="6927"/>
                    </a:cubicBezTo>
                    <a:lnTo>
                      <a:pt x="4194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Freeform 336"/>
              <p:cNvSpPr>
                <a:spLocks/>
              </p:cNvSpPr>
              <p:nvPr/>
            </p:nvSpPr>
            <p:spPr bwMode="auto">
              <a:xfrm>
                <a:off x="7504113" y="3706813"/>
                <a:ext cx="474662" cy="614363"/>
              </a:xfrm>
              <a:custGeom>
                <a:avLst/>
                <a:gdLst>
                  <a:gd name="T0" fmla="*/ 4984 w 4984"/>
                  <a:gd name="T1" fmla="*/ 0 h 6444"/>
                  <a:gd name="T2" fmla="*/ 0 w 4984"/>
                  <a:gd name="T3" fmla="*/ 5855 h 6444"/>
                  <a:gd name="T4" fmla="*/ 790 w 4984"/>
                  <a:gd name="T5" fmla="*/ 6444 h 6444"/>
                  <a:gd name="T6" fmla="*/ 4984 w 4984"/>
                  <a:gd name="T7" fmla="*/ 0 h 6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84" h="6444">
                    <a:moveTo>
                      <a:pt x="4984" y="0"/>
                    </a:moveTo>
                    <a:lnTo>
                      <a:pt x="0" y="5855"/>
                    </a:lnTo>
                    <a:cubicBezTo>
                      <a:pt x="251" y="6068"/>
                      <a:pt x="514" y="6265"/>
                      <a:pt x="790" y="6444"/>
                    </a:cubicBezTo>
                    <a:lnTo>
                      <a:pt x="4984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Freeform 338"/>
              <p:cNvSpPr>
                <a:spLocks/>
              </p:cNvSpPr>
              <p:nvPr/>
            </p:nvSpPr>
            <p:spPr bwMode="auto">
              <a:xfrm>
                <a:off x="7437438" y="3706813"/>
                <a:ext cx="541337" cy="557213"/>
              </a:xfrm>
              <a:custGeom>
                <a:avLst/>
                <a:gdLst>
                  <a:gd name="T0" fmla="*/ 5691 w 5691"/>
                  <a:gd name="T1" fmla="*/ 0 h 5855"/>
                  <a:gd name="T2" fmla="*/ 0 w 5691"/>
                  <a:gd name="T3" fmla="*/ 5169 h 5855"/>
                  <a:gd name="T4" fmla="*/ 707 w 5691"/>
                  <a:gd name="T5" fmla="*/ 5855 h 5855"/>
                  <a:gd name="T6" fmla="*/ 5691 w 5691"/>
                  <a:gd name="T7" fmla="*/ 0 h 58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91" h="5855">
                    <a:moveTo>
                      <a:pt x="5691" y="0"/>
                    </a:moveTo>
                    <a:lnTo>
                      <a:pt x="0" y="5169"/>
                    </a:lnTo>
                    <a:cubicBezTo>
                      <a:pt x="221" y="5413"/>
                      <a:pt x="457" y="5642"/>
                      <a:pt x="707" y="5855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Freeform 340"/>
              <p:cNvSpPr>
                <a:spLocks/>
              </p:cNvSpPr>
              <p:nvPr/>
            </p:nvSpPr>
            <p:spPr bwMode="auto">
              <a:xfrm>
                <a:off x="7378700" y="3706813"/>
                <a:ext cx="600075" cy="492125"/>
              </a:xfrm>
              <a:custGeom>
                <a:avLst/>
                <a:gdLst>
                  <a:gd name="T0" fmla="*/ 6306 w 6306"/>
                  <a:gd name="T1" fmla="*/ 0 h 5169"/>
                  <a:gd name="T2" fmla="*/ 0 w 6306"/>
                  <a:gd name="T3" fmla="*/ 4399 h 5169"/>
                  <a:gd name="T4" fmla="*/ 615 w 6306"/>
                  <a:gd name="T5" fmla="*/ 5169 h 5169"/>
                  <a:gd name="T6" fmla="*/ 6306 w 6306"/>
                  <a:gd name="T7" fmla="*/ 0 h 5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06" h="5169">
                    <a:moveTo>
                      <a:pt x="6306" y="0"/>
                    </a:moveTo>
                    <a:lnTo>
                      <a:pt x="0" y="4399"/>
                    </a:lnTo>
                    <a:cubicBezTo>
                      <a:pt x="189" y="4669"/>
                      <a:pt x="394" y="4926"/>
                      <a:pt x="615" y="5169"/>
                    </a:cubicBezTo>
                    <a:lnTo>
                      <a:pt x="6306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Freeform 342"/>
              <p:cNvSpPr>
                <a:spLocks/>
              </p:cNvSpPr>
              <p:nvPr/>
            </p:nvSpPr>
            <p:spPr bwMode="auto">
              <a:xfrm>
                <a:off x="7331075" y="3706813"/>
                <a:ext cx="647700" cy="419100"/>
              </a:xfrm>
              <a:custGeom>
                <a:avLst/>
                <a:gdLst>
                  <a:gd name="T0" fmla="*/ 6816 w 6816"/>
                  <a:gd name="T1" fmla="*/ 0 h 4399"/>
                  <a:gd name="T2" fmla="*/ 0 w 6816"/>
                  <a:gd name="T3" fmla="*/ 3556 h 4399"/>
                  <a:gd name="T4" fmla="*/ 510 w 6816"/>
                  <a:gd name="T5" fmla="*/ 4399 h 4399"/>
                  <a:gd name="T6" fmla="*/ 6816 w 6816"/>
                  <a:gd name="T7" fmla="*/ 0 h 4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816" h="4399">
                    <a:moveTo>
                      <a:pt x="6816" y="0"/>
                    </a:moveTo>
                    <a:lnTo>
                      <a:pt x="0" y="3556"/>
                    </a:lnTo>
                    <a:cubicBezTo>
                      <a:pt x="152" y="3848"/>
                      <a:pt x="322" y="4129"/>
                      <a:pt x="510" y="4399"/>
                    </a:cubicBezTo>
                    <a:lnTo>
                      <a:pt x="6816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Freeform 344"/>
              <p:cNvSpPr>
                <a:spLocks/>
              </p:cNvSpPr>
              <p:nvPr/>
            </p:nvSpPr>
            <p:spPr bwMode="auto">
              <a:xfrm>
                <a:off x="7292975" y="3706813"/>
                <a:ext cx="685800" cy="338138"/>
              </a:xfrm>
              <a:custGeom>
                <a:avLst/>
                <a:gdLst>
                  <a:gd name="T0" fmla="*/ 7215 w 7215"/>
                  <a:gd name="T1" fmla="*/ 0 h 3556"/>
                  <a:gd name="T2" fmla="*/ 0 w 7215"/>
                  <a:gd name="T3" fmla="*/ 2656 h 3556"/>
                  <a:gd name="T4" fmla="*/ 399 w 7215"/>
                  <a:gd name="T5" fmla="*/ 3556 h 3556"/>
                  <a:gd name="T6" fmla="*/ 7215 w 7215"/>
                  <a:gd name="T7" fmla="*/ 0 h 3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15" h="3556">
                    <a:moveTo>
                      <a:pt x="7215" y="0"/>
                    </a:moveTo>
                    <a:lnTo>
                      <a:pt x="0" y="2656"/>
                    </a:lnTo>
                    <a:cubicBezTo>
                      <a:pt x="113" y="2964"/>
                      <a:pt x="247" y="3265"/>
                      <a:pt x="399" y="3556"/>
                    </a:cubicBezTo>
                    <a:lnTo>
                      <a:pt x="7215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Freeform 346"/>
              <p:cNvSpPr>
                <a:spLocks/>
              </p:cNvSpPr>
              <p:nvPr/>
            </p:nvSpPr>
            <p:spPr bwMode="auto">
              <a:xfrm>
                <a:off x="7265988" y="3706813"/>
                <a:ext cx="712787" cy="252413"/>
              </a:xfrm>
              <a:custGeom>
                <a:avLst/>
                <a:gdLst>
                  <a:gd name="T0" fmla="*/ 7495 w 7495"/>
                  <a:gd name="T1" fmla="*/ 0 h 2656"/>
                  <a:gd name="T2" fmla="*/ 0 w 7495"/>
                  <a:gd name="T3" fmla="*/ 1711 h 2656"/>
                  <a:gd name="T4" fmla="*/ 280 w 7495"/>
                  <a:gd name="T5" fmla="*/ 2656 h 2656"/>
                  <a:gd name="T6" fmla="*/ 7495 w 7495"/>
                  <a:gd name="T7" fmla="*/ 0 h 2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95" h="2656">
                    <a:moveTo>
                      <a:pt x="7495" y="0"/>
                    </a:moveTo>
                    <a:lnTo>
                      <a:pt x="0" y="1711"/>
                    </a:lnTo>
                    <a:cubicBezTo>
                      <a:pt x="73" y="2032"/>
                      <a:pt x="166" y="2347"/>
                      <a:pt x="280" y="2656"/>
                    </a:cubicBezTo>
                    <a:lnTo>
                      <a:pt x="7495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Freeform 348"/>
              <p:cNvSpPr>
                <a:spLocks/>
              </p:cNvSpPr>
              <p:nvPr/>
            </p:nvSpPr>
            <p:spPr bwMode="auto">
              <a:xfrm>
                <a:off x="7250113" y="3706813"/>
                <a:ext cx="728662" cy="163513"/>
              </a:xfrm>
              <a:custGeom>
                <a:avLst/>
                <a:gdLst>
                  <a:gd name="T0" fmla="*/ 7653 w 7653"/>
                  <a:gd name="T1" fmla="*/ 0 h 1711"/>
                  <a:gd name="T2" fmla="*/ 0 w 7653"/>
                  <a:gd name="T3" fmla="*/ 739 h 1711"/>
                  <a:gd name="T4" fmla="*/ 158 w 7653"/>
                  <a:gd name="T5" fmla="*/ 1711 h 1711"/>
                  <a:gd name="T6" fmla="*/ 7653 w 7653"/>
                  <a:gd name="T7" fmla="*/ 0 h 1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53" h="1711">
                    <a:moveTo>
                      <a:pt x="7653" y="0"/>
                    </a:moveTo>
                    <a:lnTo>
                      <a:pt x="0" y="739"/>
                    </a:lnTo>
                    <a:cubicBezTo>
                      <a:pt x="32" y="1066"/>
                      <a:pt x="84" y="1391"/>
                      <a:pt x="158" y="1711"/>
                    </a:cubicBezTo>
                    <a:lnTo>
                      <a:pt x="7653" y="0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Freeform 350"/>
              <p:cNvSpPr>
                <a:spLocks/>
              </p:cNvSpPr>
              <p:nvPr/>
            </p:nvSpPr>
            <p:spPr bwMode="auto">
              <a:xfrm>
                <a:off x="7246938" y="3683000"/>
                <a:ext cx="731837" cy="93663"/>
              </a:xfrm>
              <a:custGeom>
                <a:avLst/>
                <a:gdLst>
                  <a:gd name="T0" fmla="*/ 7695 w 7695"/>
                  <a:gd name="T1" fmla="*/ 246 h 985"/>
                  <a:gd name="T2" fmla="*/ 11 w 7695"/>
                  <a:gd name="T3" fmla="*/ 0 h 985"/>
                  <a:gd name="T4" fmla="*/ 42 w 7695"/>
                  <a:gd name="T5" fmla="*/ 985 h 985"/>
                  <a:gd name="T6" fmla="*/ 7695 w 7695"/>
                  <a:gd name="T7" fmla="*/ 246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95" h="985">
                    <a:moveTo>
                      <a:pt x="7695" y="246"/>
                    </a:moveTo>
                    <a:lnTo>
                      <a:pt x="11" y="0"/>
                    </a:lnTo>
                    <a:cubicBezTo>
                      <a:pt x="0" y="328"/>
                      <a:pt x="11" y="657"/>
                      <a:pt x="42" y="985"/>
                    </a:cubicBezTo>
                    <a:lnTo>
                      <a:pt x="7695" y="246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Freeform 352"/>
              <p:cNvSpPr>
                <a:spLocks/>
              </p:cNvSpPr>
              <p:nvPr/>
            </p:nvSpPr>
            <p:spPr bwMode="auto">
              <a:xfrm>
                <a:off x="7246938" y="3589338"/>
                <a:ext cx="731837" cy="117475"/>
              </a:xfrm>
              <a:custGeom>
                <a:avLst/>
                <a:gdLst>
                  <a:gd name="T0" fmla="*/ 7684 w 7684"/>
                  <a:gd name="T1" fmla="*/ 1227 h 1227"/>
                  <a:gd name="T2" fmla="*/ 94 w 7684"/>
                  <a:gd name="T3" fmla="*/ 0 h 1227"/>
                  <a:gd name="T4" fmla="*/ 0 w 7684"/>
                  <a:gd name="T5" fmla="*/ 981 h 1227"/>
                  <a:gd name="T6" fmla="*/ 7684 w 7684"/>
                  <a:gd name="T7" fmla="*/ 1227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84" h="1227">
                    <a:moveTo>
                      <a:pt x="7684" y="1227"/>
                    </a:moveTo>
                    <a:lnTo>
                      <a:pt x="94" y="0"/>
                    </a:lnTo>
                    <a:cubicBezTo>
                      <a:pt x="42" y="325"/>
                      <a:pt x="10" y="652"/>
                      <a:pt x="0" y="981"/>
                    </a:cubicBezTo>
                    <a:lnTo>
                      <a:pt x="7684" y="1227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Freeform 354"/>
              <p:cNvSpPr>
                <a:spLocks/>
              </p:cNvSpPr>
              <p:nvPr/>
            </p:nvSpPr>
            <p:spPr bwMode="auto">
              <a:xfrm>
                <a:off x="7256463" y="3498850"/>
                <a:ext cx="722312" cy="207963"/>
              </a:xfrm>
              <a:custGeom>
                <a:avLst/>
                <a:gdLst>
                  <a:gd name="T0" fmla="*/ 7590 w 7590"/>
                  <a:gd name="T1" fmla="*/ 2187 h 2187"/>
                  <a:gd name="T2" fmla="*/ 220 w 7590"/>
                  <a:gd name="T3" fmla="*/ 0 h 2187"/>
                  <a:gd name="T4" fmla="*/ 0 w 7590"/>
                  <a:gd name="T5" fmla="*/ 960 h 2187"/>
                  <a:gd name="T6" fmla="*/ 7590 w 7590"/>
                  <a:gd name="T7" fmla="*/ 2187 h 2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90" h="2187">
                    <a:moveTo>
                      <a:pt x="7590" y="2187"/>
                    </a:moveTo>
                    <a:lnTo>
                      <a:pt x="220" y="0"/>
                    </a:lnTo>
                    <a:cubicBezTo>
                      <a:pt x="126" y="315"/>
                      <a:pt x="53" y="636"/>
                      <a:pt x="0" y="960"/>
                    </a:cubicBezTo>
                    <a:lnTo>
                      <a:pt x="7590" y="2187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Freeform 356"/>
              <p:cNvSpPr>
                <a:spLocks/>
              </p:cNvSpPr>
              <p:nvPr/>
            </p:nvSpPr>
            <p:spPr bwMode="auto">
              <a:xfrm>
                <a:off x="7277100" y="3409950"/>
                <a:ext cx="701675" cy="296863"/>
              </a:xfrm>
              <a:custGeom>
                <a:avLst/>
                <a:gdLst>
                  <a:gd name="T0" fmla="*/ 7370 w 7370"/>
                  <a:gd name="T1" fmla="*/ 3112 h 3112"/>
                  <a:gd name="T2" fmla="*/ 340 w 7370"/>
                  <a:gd name="T3" fmla="*/ 0 h 3112"/>
                  <a:gd name="T4" fmla="*/ 0 w 7370"/>
                  <a:gd name="T5" fmla="*/ 925 h 3112"/>
                  <a:gd name="T6" fmla="*/ 7370 w 7370"/>
                  <a:gd name="T7" fmla="*/ 3112 h 3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70" h="3112">
                    <a:moveTo>
                      <a:pt x="7370" y="3112"/>
                    </a:moveTo>
                    <a:lnTo>
                      <a:pt x="340" y="0"/>
                    </a:lnTo>
                    <a:cubicBezTo>
                      <a:pt x="207" y="301"/>
                      <a:pt x="93" y="610"/>
                      <a:pt x="0" y="925"/>
                    </a:cubicBezTo>
                    <a:lnTo>
                      <a:pt x="7370" y="3112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Freeform 358"/>
              <p:cNvSpPr>
                <a:spLocks/>
              </p:cNvSpPr>
              <p:nvPr/>
            </p:nvSpPr>
            <p:spPr bwMode="auto">
              <a:xfrm>
                <a:off x="7310438" y="3327400"/>
                <a:ext cx="668337" cy="379413"/>
              </a:xfrm>
              <a:custGeom>
                <a:avLst/>
                <a:gdLst>
                  <a:gd name="T0" fmla="*/ 7030 w 7030"/>
                  <a:gd name="T1" fmla="*/ 3985 h 3985"/>
                  <a:gd name="T2" fmla="*/ 456 w 7030"/>
                  <a:gd name="T3" fmla="*/ 0 h 3985"/>
                  <a:gd name="T4" fmla="*/ 0 w 7030"/>
                  <a:gd name="T5" fmla="*/ 873 h 3985"/>
                  <a:gd name="T6" fmla="*/ 7030 w 7030"/>
                  <a:gd name="T7" fmla="*/ 3985 h 3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30" h="3985">
                    <a:moveTo>
                      <a:pt x="7030" y="3985"/>
                    </a:moveTo>
                    <a:lnTo>
                      <a:pt x="456" y="0"/>
                    </a:lnTo>
                    <a:cubicBezTo>
                      <a:pt x="285" y="281"/>
                      <a:pt x="133" y="573"/>
                      <a:pt x="0" y="873"/>
                    </a:cubicBezTo>
                    <a:lnTo>
                      <a:pt x="7030" y="3985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Freeform 360"/>
              <p:cNvSpPr>
                <a:spLocks/>
              </p:cNvSpPr>
              <p:nvPr/>
            </p:nvSpPr>
            <p:spPr bwMode="auto">
              <a:xfrm>
                <a:off x="7353300" y="3249613"/>
                <a:ext cx="625475" cy="457200"/>
              </a:xfrm>
              <a:custGeom>
                <a:avLst/>
                <a:gdLst>
                  <a:gd name="T0" fmla="*/ 6574 w 6574"/>
                  <a:gd name="T1" fmla="*/ 4793 h 4793"/>
                  <a:gd name="T2" fmla="*/ 563 w 6574"/>
                  <a:gd name="T3" fmla="*/ 0 h 4793"/>
                  <a:gd name="T4" fmla="*/ 0 w 6574"/>
                  <a:gd name="T5" fmla="*/ 808 h 4793"/>
                  <a:gd name="T6" fmla="*/ 6574 w 6574"/>
                  <a:gd name="T7" fmla="*/ 4793 h 4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74" h="4793">
                    <a:moveTo>
                      <a:pt x="6574" y="4793"/>
                    </a:moveTo>
                    <a:lnTo>
                      <a:pt x="563" y="0"/>
                    </a:lnTo>
                    <a:cubicBezTo>
                      <a:pt x="358" y="257"/>
                      <a:pt x="170" y="527"/>
                      <a:pt x="0" y="808"/>
                    </a:cubicBezTo>
                    <a:lnTo>
                      <a:pt x="6574" y="4793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362"/>
              <p:cNvSpPr>
                <a:spLocks/>
              </p:cNvSpPr>
              <p:nvPr/>
            </p:nvSpPr>
            <p:spPr bwMode="auto">
              <a:xfrm>
                <a:off x="7407275" y="3181350"/>
                <a:ext cx="571500" cy="525463"/>
              </a:xfrm>
              <a:custGeom>
                <a:avLst/>
                <a:gdLst>
                  <a:gd name="T0" fmla="*/ 6011 w 6011"/>
                  <a:gd name="T1" fmla="*/ 5523 h 5523"/>
                  <a:gd name="T2" fmla="*/ 663 w 6011"/>
                  <a:gd name="T3" fmla="*/ 0 h 5523"/>
                  <a:gd name="T4" fmla="*/ 0 w 6011"/>
                  <a:gd name="T5" fmla="*/ 730 h 5523"/>
                  <a:gd name="T6" fmla="*/ 6011 w 6011"/>
                  <a:gd name="T7" fmla="*/ 5523 h 5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11" h="5523">
                    <a:moveTo>
                      <a:pt x="6011" y="5523"/>
                    </a:moveTo>
                    <a:lnTo>
                      <a:pt x="663" y="0"/>
                    </a:lnTo>
                    <a:cubicBezTo>
                      <a:pt x="426" y="229"/>
                      <a:pt x="205" y="473"/>
                      <a:pt x="0" y="730"/>
                    </a:cubicBezTo>
                    <a:lnTo>
                      <a:pt x="6011" y="5523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8" name="Freeform 364"/>
              <p:cNvSpPr>
                <a:spLocks/>
              </p:cNvSpPr>
              <p:nvPr/>
            </p:nvSpPr>
            <p:spPr bwMode="auto">
              <a:xfrm>
                <a:off x="7470775" y="3119438"/>
                <a:ext cx="508000" cy="587375"/>
              </a:xfrm>
              <a:custGeom>
                <a:avLst/>
                <a:gdLst>
                  <a:gd name="T0" fmla="*/ 5348 w 5348"/>
                  <a:gd name="T1" fmla="*/ 6161 h 6161"/>
                  <a:gd name="T2" fmla="*/ 750 w 5348"/>
                  <a:gd name="T3" fmla="*/ 0 h 6161"/>
                  <a:gd name="T4" fmla="*/ 0 w 5348"/>
                  <a:gd name="T5" fmla="*/ 638 h 6161"/>
                  <a:gd name="T6" fmla="*/ 5348 w 5348"/>
                  <a:gd name="T7" fmla="*/ 6161 h 6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48" h="6161">
                    <a:moveTo>
                      <a:pt x="5348" y="6161"/>
                    </a:moveTo>
                    <a:lnTo>
                      <a:pt x="750" y="0"/>
                    </a:lnTo>
                    <a:cubicBezTo>
                      <a:pt x="486" y="196"/>
                      <a:pt x="236" y="410"/>
                      <a:pt x="0" y="638"/>
                    </a:cubicBezTo>
                    <a:lnTo>
                      <a:pt x="5348" y="6161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Freeform 366"/>
              <p:cNvSpPr>
                <a:spLocks/>
              </p:cNvSpPr>
              <p:nvPr/>
            </p:nvSpPr>
            <p:spPr bwMode="auto">
              <a:xfrm>
                <a:off x="7542213" y="3068638"/>
                <a:ext cx="436562" cy="638175"/>
              </a:xfrm>
              <a:custGeom>
                <a:avLst/>
                <a:gdLst>
                  <a:gd name="T0" fmla="*/ 4598 w 4598"/>
                  <a:gd name="T1" fmla="*/ 6699 h 6699"/>
                  <a:gd name="T2" fmla="*/ 825 w 4598"/>
                  <a:gd name="T3" fmla="*/ 0 h 6699"/>
                  <a:gd name="T4" fmla="*/ 0 w 4598"/>
                  <a:gd name="T5" fmla="*/ 538 h 6699"/>
                  <a:gd name="T6" fmla="*/ 4598 w 4598"/>
                  <a:gd name="T7" fmla="*/ 6699 h 6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98" h="6699">
                    <a:moveTo>
                      <a:pt x="4598" y="6699"/>
                    </a:moveTo>
                    <a:lnTo>
                      <a:pt x="825" y="0"/>
                    </a:lnTo>
                    <a:cubicBezTo>
                      <a:pt x="539" y="161"/>
                      <a:pt x="263" y="341"/>
                      <a:pt x="0" y="538"/>
                    </a:cubicBezTo>
                    <a:lnTo>
                      <a:pt x="4598" y="6699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0" name="Freeform 368"/>
              <p:cNvSpPr>
                <a:spLocks/>
              </p:cNvSpPr>
              <p:nvPr/>
            </p:nvSpPr>
            <p:spPr bwMode="auto">
              <a:xfrm>
                <a:off x="7620000" y="3027363"/>
                <a:ext cx="358775" cy="679450"/>
              </a:xfrm>
              <a:custGeom>
                <a:avLst/>
                <a:gdLst>
                  <a:gd name="T0" fmla="*/ 3773 w 3773"/>
                  <a:gd name="T1" fmla="*/ 7126 h 7126"/>
                  <a:gd name="T2" fmla="*/ 888 w 3773"/>
                  <a:gd name="T3" fmla="*/ 0 h 7126"/>
                  <a:gd name="T4" fmla="*/ 0 w 3773"/>
                  <a:gd name="T5" fmla="*/ 427 h 7126"/>
                  <a:gd name="T6" fmla="*/ 3773 w 3773"/>
                  <a:gd name="T7" fmla="*/ 7126 h 7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73" h="7126">
                    <a:moveTo>
                      <a:pt x="3773" y="7126"/>
                    </a:moveTo>
                    <a:lnTo>
                      <a:pt x="888" y="0"/>
                    </a:lnTo>
                    <a:cubicBezTo>
                      <a:pt x="583" y="123"/>
                      <a:pt x="287" y="266"/>
                      <a:pt x="0" y="427"/>
                    </a:cubicBezTo>
                    <a:lnTo>
                      <a:pt x="3773" y="7126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1" name="Freeform 370"/>
              <p:cNvSpPr>
                <a:spLocks/>
              </p:cNvSpPr>
              <p:nvPr/>
            </p:nvSpPr>
            <p:spPr bwMode="auto">
              <a:xfrm>
                <a:off x="7704138" y="2998788"/>
                <a:ext cx="274637" cy="708025"/>
              </a:xfrm>
              <a:custGeom>
                <a:avLst/>
                <a:gdLst>
                  <a:gd name="T0" fmla="*/ 2885 w 2885"/>
                  <a:gd name="T1" fmla="*/ 7437 h 7437"/>
                  <a:gd name="T2" fmla="*/ 935 w 2885"/>
                  <a:gd name="T3" fmla="*/ 0 h 7437"/>
                  <a:gd name="T4" fmla="*/ 0 w 2885"/>
                  <a:gd name="T5" fmla="*/ 311 h 7437"/>
                  <a:gd name="T6" fmla="*/ 2885 w 2885"/>
                  <a:gd name="T7" fmla="*/ 7437 h 7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5" h="7437">
                    <a:moveTo>
                      <a:pt x="2885" y="7437"/>
                    </a:moveTo>
                    <a:lnTo>
                      <a:pt x="935" y="0"/>
                    </a:lnTo>
                    <a:cubicBezTo>
                      <a:pt x="617" y="84"/>
                      <a:pt x="305" y="187"/>
                      <a:pt x="0" y="311"/>
                    </a:cubicBezTo>
                    <a:lnTo>
                      <a:pt x="2885" y="7437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2" name="Freeform 372"/>
              <p:cNvSpPr>
                <a:spLocks/>
              </p:cNvSpPr>
              <p:nvPr/>
            </p:nvSpPr>
            <p:spPr bwMode="auto">
              <a:xfrm>
                <a:off x="7793038" y="2979738"/>
                <a:ext cx="185737" cy="727075"/>
              </a:xfrm>
              <a:custGeom>
                <a:avLst/>
                <a:gdLst>
                  <a:gd name="T0" fmla="*/ 1950 w 1950"/>
                  <a:gd name="T1" fmla="*/ 7625 h 7625"/>
                  <a:gd name="T2" fmla="*/ 967 w 1950"/>
                  <a:gd name="T3" fmla="*/ 0 h 7625"/>
                  <a:gd name="T4" fmla="*/ 0 w 1950"/>
                  <a:gd name="T5" fmla="*/ 188 h 7625"/>
                  <a:gd name="T6" fmla="*/ 1950 w 1950"/>
                  <a:gd name="T7" fmla="*/ 7625 h 7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50" h="7625">
                    <a:moveTo>
                      <a:pt x="1950" y="7625"/>
                    </a:moveTo>
                    <a:lnTo>
                      <a:pt x="967" y="0"/>
                    </a:lnTo>
                    <a:cubicBezTo>
                      <a:pt x="641" y="42"/>
                      <a:pt x="318" y="105"/>
                      <a:pt x="0" y="188"/>
                    </a:cubicBezTo>
                    <a:lnTo>
                      <a:pt x="1950" y="7625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3" name="Freeform 374"/>
              <p:cNvSpPr>
                <a:spLocks/>
              </p:cNvSpPr>
              <p:nvPr/>
            </p:nvSpPr>
            <p:spPr bwMode="auto">
              <a:xfrm>
                <a:off x="7885113" y="2974975"/>
                <a:ext cx="93662" cy="731838"/>
              </a:xfrm>
              <a:custGeom>
                <a:avLst/>
                <a:gdLst>
                  <a:gd name="T0" fmla="*/ 983 w 983"/>
                  <a:gd name="T1" fmla="*/ 7688 h 7688"/>
                  <a:gd name="T2" fmla="*/ 983 w 983"/>
                  <a:gd name="T3" fmla="*/ 0 h 7688"/>
                  <a:gd name="T4" fmla="*/ 0 w 983"/>
                  <a:gd name="T5" fmla="*/ 63 h 7688"/>
                  <a:gd name="T6" fmla="*/ 983 w 983"/>
                  <a:gd name="T7" fmla="*/ 7688 h 7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83" h="7688">
                    <a:moveTo>
                      <a:pt x="983" y="7688"/>
                    </a:moveTo>
                    <a:lnTo>
                      <a:pt x="983" y="0"/>
                    </a:lnTo>
                    <a:cubicBezTo>
                      <a:pt x="655" y="0"/>
                      <a:pt x="326" y="21"/>
                      <a:pt x="0" y="63"/>
                    </a:cubicBezTo>
                    <a:lnTo>
                      <a:pt x="983" y="7688"/>
                    </a:lnTo>
                    <a:close/>
                  </a:path>
                </a:pathLst>
              </a:custGeom>
              <a:solidFill>
                <a:srgbClr val="A32020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1" name="Oval 30"/>
            <p:cNvSpPr/>
            <p:nvPr/>
          </p:nvSpPr>
          <p:spPr bwMode="ltGray">
            <a:xfrm>
              <a:off x="7411539" y="3182358"/>
              <a:ext cx="1080000" cy="1080000"/>
            </a:xfrm>
            <a:prstGeom prst="ellipse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7759179" y="3481523"/>
              <a:ext cx="4632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 i="1" dirty="0" smtClean="0">
                  <a:solidFill>
                    <a:srgbClr val="A32020"/>
                  </a:solidFill>
                  <a:latin typeface="Georgia" pitchFamily="18" charset="0"/>
                </a:rPr>
                <a:t>3%</a:t>
              </a:r>
              <a:endParaRPr lang="en-GB" sz="2400" b="1" i="1" dirty="0">
                <a:solidFill>
                  <a:srgbClr val="A32020"/>
                </a:solidFill>
                <a:latin typeface="Georgia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ltGray">
            <a:xfrm>
              <a:off x="7914148" y="4242905"/>
              <a:ext cx="90000" cy="25200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959148" y="4212679"/>
              <a:ext cx="0" cy="648072"/>
            </a:xfrm>
            <a:prstGeom prst="straightConnector1">
              <a:avLst/>
            </a:prstGeom>
            <a:ln w="53975" cap="rnd">
              <a:solidFill>
                <a:schemeClr val="accent5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130513" y="3177101"/>
            <a:ext cx="24413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A32020">
                    <a:lumMod val="75000"/>
                  </a:srgbClr>
                </a:solidFill>
                <a:latin typeface="Georgia" pitchFamily="18" charset="0"/>
              </a:rPr>
              <a:t>Healthcare costs due to NCDs</a:t>
            </a:r>
            <a:endParaRPr lang="en-GB" sz="1400" dirty="0">
              <a:solidFill>
                <a:srgbClr val="A32020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85" name="Rectangle 10"/>
          <p:cNvSpPr>
            <a:spLocks noChangeArrowheads="1"/>
          </p:cNvSpPr>
          <p:nvPr/>
        </p:nvSpPr>
        <p:spPr bwMode="auto">
          <a:xfrm>
            <a:off x="106882" y="5606090"/>
            <a:ext cx="271548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A32020">
                    <a:lumMod val="75000"/>
                  </a:srgbClr>
                </a:solidFill>
                <a:latin typeface="Georgia" pitchFamily="18" charset="0"/>
              </a:rPr>
              <a:t>Healthcare budgets for prevention</a:t>
            </a:r>
            <a:endParaRPr lang="en-GB" sz="1400" dirty="0">
              <a:solidFill>
                <a:srgbClr val="A32020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995082" y="-603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D0F0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 PHC An Avenue For Management of </a:t>
            </a:r>
            <a:r>
              <a:rPr lang="en-US" dirty="0" smtClean="0"/>
              <a:t>Non Communicable Diseases?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709" y="2011680"/>
            <a:ext cx="11421291" cy="4432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05" y="-7620"/>
            <a:ext cx="11325498" cy="20193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45325" y="6444661"/>
            <a:ext cx="106418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Source: WHO. Saving </a:t>
            </a:r>
            <a:r>
              <a:rPr lang="en-US" sz="1200" dirty="0"/>
              <a:t>lives, spending less A strategic response to </a:t>
            </a:r>
            <a:r>
              <a:rPr lang="en-US" sz="1200" dirty="0" smtClean="0"/>
              <a:t>non-communicable </a:t>
            </a:r>
            <a:r>
              <a:rPr lang="en-US" sz="1200" dirty="0"/>
              <a:t>diseases</a:t>
            </a:r>
          </a:p>
        </p:txBody>
      </p:sp>
    </p:spTree>
    <p:extLst>
      <p:ext uri="{BB962C8B-B14F-4D97-AF65-F5344CB8AC3E}">
        <p14:creationId xmlns:p14="http://schemas.microsoft.com/office/powerpoint/2010/main" val="292219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54"/>
          <p:cNvGrpSpPr/>
          <p:nvPr/>
        </p:nvGrpSpPr>
        <p:grpSpPr>
          <a:xfrm>
            <a:off x="966886" y="1762992"/>
            <a:ext cx="8844310" cy="5330007"/>
            <a:chOff x="534838" y="2270695"/>
            <a:chExt cx="6448540" cy="3886200"/>
          </a:xfrm>
        </p:grpSpPr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46273" y="4024938"/>
              <a:ext cx="72765" cy="185604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54000" tIns="54000" rIns="54000" bIns="54000" anchor="ctr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 sz="1100">
                <a:latin typeface="+mj-lt"/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3692376" y="2270695"/>
              <a:ext cx="0" cy="374332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square" lIns="54000" tIns="54000" rIns="54000" bIns="540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 sz="1100">
                <a:latin typeface="+mj-lt"/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 rot="5400000">
              <a:off x="3690871" y="311970"/>
              <a:ext cx="0" cy="628776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54000" tIns="54000" rIns="54000" bIns="540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 sz="1100">
                <a:latin typeface="+mj-lt"/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 rot="5400000">
              <a:off x="3690871" y="1713178"/>
              <a:ext cx="0" cy="6287766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lIns="54000" tIns="54000" rIns="54000" bIns="5400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GB" sz="1100">
                <a:latin typeface="+mj-lt"/>
              </a:endParaRPr>
            </a:p>
          </p:txBody>
        </p:sp>
        <p:grpSp>
          <p:nvGrpSpPr>
            <p:cNvPr id="42" name="Group 34"/>
            <p:cNvGrpSpPr>
              <a:grpSpLocks noChangeAspect="1"/>
            </p:cNvGrpSpPr>
            <p:nvPr/>
          </p:nvGrpSpPr>
          <p:grpSpPr bwMode="auto">
            <a:xfrm>
              <a:off x="2261117" y="2742477"/>
              <a:ext cx="2856645" cy="2823868"/>
              <a:chOff x="3550" y="1553"/>
              <a:chExt cx="1936" cy="1916"/>
            </a:xfrm>
          </p:grpSpPr>
          <p:sp>
            <p:nvSpPr>
              <p:cNvPr id="49" name="Freeform 48"/>
              <p:cNvSpPr>
                <a:spLocks noChangeAspect="1"/>
              </p:cNvSpPr>
              <p:nvPr/>
            </p:nvSpPr>
            <p:spPr bwMode="auto">
              <a:xfrm>
                <a:off x="4521" y="2033"/>
                <a:ext cx="965" cy="956"/>
              </a:xfrm>
              <a:custGeom>
                <a:avLst/>
                <a:gdLst/>
                <a:ahLst/>
                <a:cxnLst>
                  <a:cxn ang="0">
                    <a:pos x="150" y="173"/>
                  </a:cxn>
                  <a:cxn ang="0">
                    <a:pos x="174" y="87"/>
                  </a:cxn>
                  <a:cxn ang="0">
                    <a:pos x="150" y="0"/>
                  </a:cxn>
                  <a:cxn ang="0">
                    <a:pos x="0" y="87"/>
                  </a:cxn>
                  <a:cxn ang="0">
                    <a:pos x="150" y="173"/>
                  </a:cxn>
                </a:cxnLst>
                <a:rect l="0" t="0" r="r" b="b"/>
                <a:pathLst>
                  <a:path w="174" h="173">
                    <a:moveTo>
                      <a:pt x="150" y="173"/>
                    </a:moveTo>
                    <a:cubicBezTo>
                      <a:pt x="165" y="147"/>
                      <a:pt x="174" y="117"/>
                      <a:pt x="174" y="87"/>
                    </a:cubicBezTo>
                    <a:cubicBezTo>
                      <a:pt x="174" y="56"/>
                      <a:pt x="165" y="26"/>
                      <a:pt x="150" y="0"/>
                    </a:cubicBezTo>
                    <a:lnTo>
                      <a:pt x="0" y="87"/>
                    </a:lnTo>
                    <a:lnTo>
                      <a:pt x="150" y="173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1100">
                  <a:latin typeface="+mj-lt"/>
                </a:endParaRPr>
              </a:p>
            </p:txBody>
          </p:sp>
          <p:sp>
            <p:nvSpPr>
              <p:cNvPr id="50" name="Freeform 49"/>
              <p:cNvSpPr>
                <a:spLocks noChangeAspect="1"/>
              </p:cNvSpPr>
              <p:nvPr/>
            </p:nvSpPr>
            <p:spPr bwMode="auto">
              <a:xfrm>
                <a:off x="4521" y="1553"/>
                <a:ext cx="832" cy="961"/>
              </a:xfrm>
              <a:custGeom>
                <a:avLst/>
                <a:gdLst/>
                <a:ahLst/>
                <a:cxnLst>
                  <a:cxn ang="0">
                    <a:pos x="150" y="87"/>
                  </a:cxn>
                  <a:cxn ang="0">
                    <a:pos x="0" y="0"/>
                  </a:cxn>
                  <a:cxn ang="0">
                    <a:pos x="0" y="174"/>
                  </a:cxn>
                  <a:cxn ang="0">
                    <a:pos x="150" y="87"/>
                  </a:cxn>
                </a:cxnLst>
                <a:rect l="0" t="0" r="r" b="b"/>
                <a:pathLst>
                  <a:path w="150" h="174">
                    <a:moveTo>
                      <a:pt x="150" y="87"/>
                    </a:moveTo>
                    <a:cubicBezTo>
                      <a:pt x="119" y="33"/>
                      <a:pt x="62" y="0"/>
                      <a:pt x="0" y="0"/>
                    </a:cubicBezTo>
                    <a:lnTo>
                      <a:pt x="0" y="174"/>
                    </a:lnTo>
                    <a:lnTo>
                      <a:pt x="150" y="87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1100">
                  <a:latin typeface="+mj-lt"/>
                </a:endParaRPr>
              </a:p>
            </p:txBody>
          </p:sp>
          <p:sp>
            <p:nvSpPr>
              <p:cNvPr id="51" name="Freeform 50"/>
              <p:cNvSpPr>
                <a:spLocks noChangeAspect="1"/>
              </p:cNvSpPr>
              <p:nvPr/>
            </p:nvSpPr>
            <p:spPr bwMode="auto">
              <a:xfrm>
                <a:off x="4521" y="2514"/>
                <a:ext cx="832" cy="955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150" y="86"/>
                  </a:cxn>
                  <a:cxn ang="0">
                    <a:pos x="0" y="0"/>
                  </a:cxn>
                  <a:cxn ang="0">
                    <a:pos x="0" y="173"/>
                  </a:cxn>
                </a:cxnLst>
                <a:rect l="0" t="0" r="r" b="b"/>
                <a:pathLst>
                  <a:path w="150" h="173">
                    <a:moveTo>
                      <a:pt x="0" y="173"/>
                    </a:moveTo>
                    <a:cubicBezTo>
                      <a:pt x="62" y="173"/>
                      <a:pt x="119" y="140"/>
                      <a:pt x="150" y="86"/>
                    </a:cubicBezTo>
                    <a:lnTo>
                      <a:pt x="0" y="0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1100">
                  <a:latin typeface="+mj-lt"/>
                </a:endParaRPr>
              </a:p>
            </p:txBody>
          </p:sp>
          <p:sp>
            <p:nvSpPr>
              <p:cNvPr id="52" name="Freeform 51"/>
              <p:cNvSpPr>
                <a:spLocks noChangeAspect="1"/>
              </p:cNvSpPr>
              <p:nvPr/>
            </p:nvSpPr>
            <p:spPr bwMode="auto">
              <a:xfrm>
                <a:off x="3683" y="2514"/>
                <a:ext cx="838" cy="955"/>
              </a:xfrm>
              <a:custGeom>
                <a:avLst/>
                <a:gdLst/>
                <a:ahLst/>
                <a:cxnLst>
                  <a:cxn ang="0">
                    <a:pos x="0" y="86"/>
                  </a:cxn>
                  <a:cxn ang="0">
                    <a:pos x="151" y="173"/>
                  </a:cxn>
                  <a:cxn ang="0">
                    <a:pos x="151" y="0"/>
                  </a:cxn>
                  <a:cxn ang="0">
                    <a:pos x="0" y="86"/>
                  </a:cxn>
                </a:cxnLst>
                <a:rect l="0" t="0" r="r" b="b"/>
                <a:pathLst>
                  <a:path w="15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1100" b="1" i="1">
                  <a:latin typeface="+mj-lt"/>
                </a:endParaRPr>
              </a:p>
            </p:txBody>
          </p:sp>
          <p:sp>
            <p:nvSpPr>
              <p:cNvPr id="53" name="Freeform 52"/>
              <p:cNvSpPr>
                <a:spLocks noChangeAspect="1"/>
              </p:cNvSpPr>
              <p:nvPr/>
            </p:nvSpPr>
            <p:spPr bwMode="auto">
              <a:xfrm>
                <a:off x="3550" y="2033"/>
                <a:ext cx="971" cy="95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" y="86"/>
                  </a:cxn>
                  <a:cxn ang="0">
                    <a:pos x="24" y="173"/>
                  </a:cxn>
                  <a:cxn ang="0">
                    <a:pos x="175" y="87"/>
                  </a:cxn>
                  <a:cxn ang="0">
                    <a:pos x="24" y="0"/>
                  </a:cxn>
                </a:cxnLst>
                <a:rect l="0" t="0" r="r" b="b"/>
                <a:pathLst>
                  <a:path w="175" h="173">
                    <a:moveTo>
                      <a:pt x="24" y="0"/>
                    </a:moveTo>
                    <a:cubicBezTo>
                      <a:pt x="9" y="26"/>
                      <a:pt x="1" y="56"/>
                      <a:pt x="1" y="86"/>
                    </a:cubicBezTo>
                    <a:cubicBezTo>
                      <a:pt x="0" y="117"/>
                      <a:pt x="9" y="147"/>
                      <a:pt x="24" y="173"/>
                    </a:cubicBezTo>
                    <a:lnTo>
                      <a:pt x="175" y="8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1100">
                  <a:latin typeface="+mj-lt"/>
                </a:endParaRPr>
              </a:p>
            </p:txBody>
          </p:sp>
          <p:sp>
            <p:nvSpPr>
              <p:cNvPr id="54" name="Freeform 53"/>
              <p:cNvSpPr>
                <a:spLocks noChangeAspect="1"/>
              </p:cNvSpPr>
              <p:nvPr/>
            </p:nvSpPr>
            <p:spPr bwMode="auto">
              <a:xfrm>
                <a:off x="3683" y="1553"/>
                <a:ext cx="838" cy="961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0" y="87"/>
                  </a:cxn>
                  <a:cxn ang="0">
                    <a:pos x="151" y="174"/>
                  </a:cxn>
                  <a:cxn ang="0">
                    <a:pos x="150" y="0"/>
                  </a:cxn>
                </a:cxnLst>
                <a:rect l="0" t="0" r="r" b="b"/>
                <a:pathLst>
                  <a:path w="151" h="174">
                    <a:moveTo>
                      <a:pt x="150" y="0"/>
                    </a:moveTo>
                    <a:cubicBezTo>
                      <a:pt x="88" y="0"/>
                      <a:pt x="31" y="33"/>
                      <a:pt x="0" y="87"/>
                    </a:cubicBezTo>
                    <a:lnTo>
                      <a:pt x="151" y="17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chemeClr val="tx2"/>
              </a:solidFill>
              <a:ln w="1270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en-GB" sz="1100" b="1" i="1">
                  <a:latin typeface="+mj-lt"/>
                </a:endParaRPr>
              </a:p>
            </p:txBody>
          </p:sp>
          <p:sp>
            <p:nvSpPr>
              <p:cNvPr id="55" name="Oval 54"/>
              <p:cNvSpPr>
                <a:spLocks noChangeAspect="1" noChangeArrowheads="1"/>
              </p:cNvSpPr>
              <p:nvPr/>
            </p:nvSpPr>
            <p:spPr bwMode="auto">
              <a:xfrm>
                <a:off x="4124" y="2118"/>
                <a:ext cx="788" cy="786"/>
              </a:xfrm>
              <a:prstGeom prst="ellipse">
                <a:avLst/>
              </a:prstGeom>
              <a:solidFill>
                <a:schemeClr val="bg2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/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buSzPct val="90000"/>
                </a:pPr>
                <a:r>
                  <a:rPr lang="en-GB" sz="1100" b="1" i="1" dirty="0" smtClean="0">
                    <a:solidFill>
                      <a:schemeClr val="tx2"/>
                    </a:solidFill>
                    <a:latin typeface="+mj-lt"/>
                    <a:cs typeface="Arial" charset="0"/>
                  </a:rPr>
                  <a:t>Sample Countries</a:t>
                </a:r>
                <a:endParaRPr lang="en-GB" sz="1100" b="1" i="1" dirty="0">
                  <a:solidFill>
                    <a:schemeClr val="tx2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6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957" y="1917"/>
                <a:ext cx="440" cy="8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buSzPct val="90000"/>
                </a:pPr>
                <a:r>
                  <a:rPr lang="en-GB" sz="1100" b="1" i="1" dirty="0" smtClean="0">
                    <a:solidFill>
                      <a:schemeClr val="bg1"/>
                    </a:solidFill>
                    <a:latin typeface="+mj-lt"/>
                    <a:cs typeface="Arial" charset="0"/>
                  </a:rPr>
                  <a:t>Central America</a:t>
                </a:r>
                <a:endParaRPr lang="en-GB" sz="1100" b="1" i="1" dirty="0">
                  <a:solidFill>
                    <a:schemeClr val="bg1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7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4787" y="1917"/>
                <a:ext cx="197" cy="8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buSzPct val="90000"/>
                </a:pPr>
                <a:r>
                  <a:rPr lang="en-GB" sz="1100" b="1" i="1" dirty="0" smtClean="0">
                    <a:solidFill>
                      <a:schemeClr val="bg1"/>
                    </a:solidFill>
                    <a:latin typeface="+mj-lt"/>
                    <a:cs typeface="Arial" charset="0"/>
                  </a:rPr>
                  <a:t>Mexico</a:t>
                </a:r>
                <a:endParaRPr lang="en-GB" sz="1100" b="1" i="1" dirty="0">
                  <a:solidFill>
                    <a:schemeClr val="bg1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8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5076" y="2464"/>
                <a:ext cx="262" cy="84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buSzPct val="90000"/>
                </a:pPr>
                <a:r>
                  <a:rPr lang="en-GB" sz="1100" b="1" i="1" dirty="0" smtClean="0">
                    <a:solidFill>
                      <a:schemeClr val="bg1"/>
                    </a:solidFill>
                    <a:latin typeface="+mj-lt"/>
                    <a:cs typeface="Arial" charset="0"/>
                  </a:rPr>
                  <a:t>Mongolia</a:t>
                </a:r>
                <a:endParaRPr lang="en-GB" sz="1100" b="1" i="1" dirty="0">
                  <a:solidFill>
                    <a:schemeClr val="bg1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59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625" y="2423"/>
                <a:ext cx="494" cy="16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buSzPct val="90000"/>
                </a:pPr>
                <a:r>
                  <a:rPr lang="en-GB" sz="1100" b="1" i="1" dirty="0" smtClean="0">
                    <a:solidFill>
                      <a:schemeClr val="bg1"/>
                    </a:solidFill>
                    <a:latin typeface="+mj-lt"/>
                    <a:cs typeface="Arial" charset="0"/>
                  </a:rPr>
                  <a:t>New Zealand and </a:t>
                </a:r>
              </a:p>
              <a:p>
                <a:pPr algn="ctr">
                  <a:buSzPct val="90000"/>
                </a:pPr>
                <a:r>
                  <a:rPr lang="en-GB" sz="1100" b="1" i="1" dirty="0" smtClean="0">
                    <a:solidFill>
                      <a:schemeClr val="bg1"/>
                    </a:solidFill>
                    <a:latin typeface="+mj-lt"/>
                    <a:cs typeface="Arial" charset="0"/>
                  </a:rPr>
                  <a:t>D</a:t>
                </a:r>
                <a:r>
                  <a:rPr lang="en-GB" sz="1100" b="1" i="1" dirty="0" smtClean="0">
                    <a:solidFill>
                      <a:schemeClr val="bg1"/>
                    </a:solidFill>
                    <a:latin typeface="+mj-lt"/>
                    <a:cs typeface="Arial" charset="0"/>
                  </a:rPr>
                  <a:t>enmark</a:t>
                </a:r>
                <a:endParaRPr lang="en-GB" sz="1100" b="1" i="1" dirty="0">
                  <a:solidFill>
                    <a:schemeClr val="bg1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60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904" y="2983"/>
                <a:ext cx="568" cy="16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buSzPct val="90000"/>
                </a:pPr>
                <a:r>
                  <a:rPr lang="en-GB" sz="1100" b="1" i="1" dirty="0" smtClean="0">
                    <a:solidFill>
                      <a:schemeClr val="bg1"/>
                    </a:solidFill>
                    <a:latin typeface="+mj-lt"/>
                    <a:cs typeface="Arial" charset="0"/>
                  </a:rPr>
                  <a:t>Thailand and Australia</a:t>
                </a:r>
                <a:endParaRPr lang="en-GB" sz="1100" b="1" i="1" dirty="0">
                  <a:solidFill>
                    <a:schemeClr val="bg1"/>
                  </a:solidFill>
                  <a:latin typeface="+mj-lt"/>
                  <a:cs typeface="Arial" charset="0"/>
                </a:endParaRPr>
              </a:p>
            </p:txBody>
          </p:sp>
          <p:sp>
            <p:nvSpPr>
              <p:cNvPr id="61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529" y="2983"/>
                <a:ext cx="715" cy="167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>
                <a:defPPr>
                  <a:defRPr lang="en-GB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200" kern="1200">
                    <a:solidFill>
                      <a:schemeClr val="bg2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buSzPct val="90000"/>
                </a:pPr>
                <a:r>
                  <a:rPr lang="en-GB" sz="1100" b="1" i="1" dirty="0" smtClean="0">
                    <a:solidFill>
                      <a:schemeClr val="bg1"/>
                    </a:solidFill>
                    <a:latin typeface="+mj-lt"/>
                    <a:cs typeface="Arial" charset="0"/>
                  </a:rPr>
                  <a:t>Denmark and Northern Ireland</a:t>
                </a:r>
                <a:endParaRPr lang="en-GB" sz="1100" b="1" i="1" dirty="0">
                  <a:solidFill>
                    <a:schemeClr val="bg1"/>
                  </a:solidFill>
                  <a:latin typeface="+mj-lt"/>
                  <a:cs typeface="Arial" charset="0"/>
                </a:endParaRPr>
              </a:p>
            </p:txBody>
          </p:sp>
        </p:grp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546273" y="2316783"/>
              <a:ext cx="1785938" cy="113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54000" rIns="54000" bIns="54000" anchor="t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n-GB" sz="1100" dirty="0" smtClean="0">
                  <a:solidFill>
                    <a:schemeClr val="tx2"/>
                  </a:solidFill>
                  <a:latin typeface="+mj-lt"/>
                </a:rPr>
                <a:t>External Sources</a:t>
              </a:r>
              <a:endParaRPr lang="en-GB" sz="1100" dirty="0">
                <a:solidFill>
                  <a:schemeClr val="tx2"/>
                </a:solidFill>
                <a:latin typeface="+mj-lt"/>
              </a:endParaRPr>
            </a:p>
            <a:p>
              <a:r>
                <a:rPr lang="en-US" sz="1100" dirty="0">
                  <a:latin typeface="+mn-lt"/>
                </a:rPr>
                <a:t>In Central America, for example, the Central America Diabetes Initiative (CAMDI) was founded as the outcome of a regional workshop on diabetes in 2000 (financed by PAHO and DOTA). 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534838" y="3510483"/>
              <a:ext cx="1785938" cy="1296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54000" rIns="54000" bIns="54000" anchor="t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n-GB" sz="1100" dirty="0" smtClean="0">
                  <a:solidFill>
                    <a:schemeClr val="tx2"/>
                  </a:solidFill>
                  <a:latin typeface="+mj-lt"/>
                </a:rPr>
                <a:t>Excise Taxes</a:t>
              </a:r>
              <a:endParaRPr lang="en-GB" sz="1100" dirty="0">
                <a:solidFill>
                  <a:schemeClr val="tx2"/>
                </a:solidFill>
                <a:latin typeface="+mj-lt"/>
              </a:endParaRPr>
            </a:p>
            <a:p>
              <a:pPr marL="180975" lvl="2" indent="-177800">
                <a:spcBef>
                  <a:spcPts val="0"/>
                </a:spcBef>
                <a:spcAft>
                  <a:spcPts val="200"/>
                </a:spcAft>
                <a:buFont typeface="Wingdings 2" pitchFamily="18" charset="2"/>
                <a:buChar char=""/>
              </a:pPr>
              <a:r>
                <a:rPr lang="en-US" sz="1100" dirty="0" smtClean="0">
                  <a:latin typeface="+mn-lt"/>
                </a:rPr>
                <a:t>New Zealand - tobacco,</a:t>
              </a:r>
            </a:p>
            <a:p>
              <a:pPr marL="180975" lvl="2" indent="-177800">
                <a:spcBef>
                  <a:spcPts val="0"/>
                </a:spcBef>
                <a:spcAft>
                  <a:spcPts val="200"/>
                </a:spcAft>
                <a:buFont typeface="Wingdings 2" pitchFamily="18" charset="2"/>
                <a:buChar char=""/>
              </a:pPr>
              <a:r>
                <a:rPr lang="en-US" sz="1100" dirty="0">
                  <a:latin typeface="+mn-lt"/>
                </a:rPr>
                <a:t>Denmark </a:t>
              </a:r>
              <a:r>
                <a:rPr lang="en-US" sz="1100" dirty="0" smtClean="0">
                  <a:latin typeface="+mn-lt"/>
                </a:rPr>
                <a:t>- a </a:t>
              </a:r>
              <a:r>
                <a:rPr lang="en-US" sz="1100" dirty="0">
                  <a:latin typeface="+mn-lt"/>
                </a:rPr>
                <a:t>variety of products, including motor vehicles, energy, spirits and tobacco </a:t>
              </a:r>
              <a:r>
                <a:rPr lang="en-US" sz="1100" dirty="0" smtClean="0">
                  <a:latin typeface="+mn-lt"/>
                </a:rPr>
                <a:t>products</a:t>
              </a:r>
              <a:endParaRPr lang="en-GB" sz="11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34838" y="4861495"/>
              <a:ext cx="1785938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54000" rIns="54000" bIns="54000" anchor="t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n-GB" sz="1100" dirty="0" smtClean="0">
                  <a:solidFill>
                    <a:schemeClr val="tx2"/>
                  </a:solidFill>
                  <a:latin typeface="+mj-lt"/>
                </a:rPr>
                <a:t>Ear Marked Taxes</a:t>
              </a:r>
              <a:endParaRPr lang="en-GB" sz="1100" dirty="0">
                <a:solidFill>
                  <a:schemeClr val="tx2"/>
                </a:solidFill>
                <a:latin typeface="+mj-lt"/>
              </a:endParaRPr>
            </a:p>
            <a:p>
              <a:pPr marL="180975" lvl="2" indent="-177800">
                <a:spcBef>
                  <a:spcPts val="0"/>
                </a:spcBef>
                <a:spcAft>
                  <a:spcPts val="200"/>
                </a:spcAft>
                <a:buFont typeface="Wingdings 2" pitchFamily="18" charset="2"/>
                <a:buChar char=""/>
              </a:pPr>
              <a:r>
                <a:rPr lang="en-US" sz="1100" dirty="0">
                  <a:latin typeface="+mn-lt"/>
                </a:rPr>
                <a:t>10% price increase of harmful products reduces overall consumption by 4% in developed and 8% in developing countries</a:t>
              </a:r>
              <a:endParaRPr lang="en-GB" sz="11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5154578" y="2316783"/>
              <a:ext cx="1729877" cy="1363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54000" rIns="54000" bIns="54000" anchor="t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n-GB" sz="1100" dirty="0" smtClean="0">
                  <a:solidFill>
                    <a:schemeClr val="tx2"/>
                  </a:solidFill>
                  <a:latin typeface="+mj-lt"/>
                </a:rPr>
                <a:t>Mix</a:t>
              </a:r>
            </a:p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n-US" sz="1100" dirty="0" smtClean="0">
                  <a:latin typeface="+mn-lt"/>
                </a:rPr>
                <a:t>Social </a:t>
              </a:r>
              <a:r>
                <a:rPr lang="en-US" sz="1100" dirty="0">
                  <a:latin typeface="+mn-lt"/>
                </a:rPr>
                <a:t>security, tax-based payments and private health insurance</a:t>
              </a:r>
              <a:endParaRPr lang="en-GB" sz="1100" dirty="0" smtClean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5154578" y="3510483"/>
              <a:ext cx="1719099" cy="1296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54000" rIns="54000" bIns="54000" anchor="t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n-GB" sz="1100" dirty="0" smtClean="0">
                  <a:solidFill>
                    <a:schemeClr val="tx2"/>
                  </a:solidFill>
                  <a:latin typeface="+mj-lt"/>
                </a:rPr>
                <a:t>Public funds</a:t>
              </a:r>
              <a:endParaRPr lang="en-GB" sz="1100" dirty="0">
                <a:solidFill>
                  <a:schemeClr val="tx2"/>
                </a:solidFill>
                <a:latin typeface="+mj-lt"/>
              </a:endParaRPr>
            </a:p>
            <a:p>
              <a:pPr marL="180975" lvl="2" indent="-177800">
                <a:spcBef>
                  <a:spcPts val="0"/>
                </a:spcBef>
                <a:spcAft>
                  <a:spcPts val="200"/>
                </a:spcAft>
                <a:buFont typeface="Wingdings 2" pitchFamily="18" charset="2"/>
                <a:buChar char=""/>
              </a:pPr>
              <a:r>
                <a:rPr lang="en-US" sz="1100" dirty="0" smtClean="0">
                  <a:latin typeface="+mn-lt"/>
                </a:rPr>
                <a:t>Central </a:t>
              </a:r>
              <a:r>
                <a:rPr lang="en-US" sz="1100" dirty="0">
                  <a:latin typeface="+mn-lt"/>
                </a:rPr>
                <a:t>and local government budgets</a:t>
              </a:r>
              <a:endParaRPr lang="en-GB" sz="11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154578" y="4861495"/>
              <a:ext cx="182880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54000" rIns="54000" bIns="54000" anchor="t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200" kern="1200">
                  <a:solidFill>
                    <a:schemeClr val="bg2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200"/>
                </a:spcAft>
              </a:pPr>
              <a:r>
                <a:rPr lang="en-GB" sz="1100" dirty="0" smtClean="0">
                  <a:solidFill>
                    <a:schemeClr val="tx2"/>
                  </a:solidFill>
                  <a:latin typeface="+mj-lt"/>
                </a:rPr>
                <a:t>Specialized institutions</a:t>
              </a:r>
            </a:p>
            <a:p>
              <a:pPr marL="180975" lvl="2" indent="-177800">
                <a:spcBef>
                  <a:spcPts val="0"/>
                </a:spcBef>
                <a:spcAft>
                  <a:spcPts val="200"/>
                </a:spcAft>
                <a:buFont typeface="Wingdings 2" pitchFamily="18" charset="2"/>
                <a:buChar char=""/>
              </a:pPr>
              <a:r>
                <a:rPr lang="en-US" sz="1100" dirty="0" smtClean="0">
                  <a:latin typeface="+mn-lt"/>
                </a:rPr>
                <a:t>Denmark – 2 specialized institutions</a:t>
              </a:r>
            </a:p>
            <a:p>
              <a:pPr marL="180975" lvl="2" indent="-177800">
                <a:spcBef>
                  <a:spcPts val="0"/>
                </a:spcBef>
                <a:spcAft>
                  <a:spcPts val="200"/>
                </a:spcAft>
                <a:buFont typeface="Wingdings 2" pitchFamily="18" charset="2"/>
                <a:buChar char=""/>
              </a:pPr>
              <a:r>
                <a:rPr lang="en-US" sz="1100" dirty="0" smtClean="0">
                  <a:solidFill>
                    <a:schemeClr val="accent5"/>
                  </a:solidFill>
                  <a:latin typeface="+mn-lt"/>
                </a:rPr>
                <a:t>Northern Ireland -  Health Promotion Agency</a:t>
              </a:r>
              <a:endParaRPr lang="en-GB" sz="1100" dirty="0">
                <a:solidFill>
                  <a:schemeClr val="accent5"/>
                </a:solidFill>
                <a:latin typeface="+mn-lt"/>
              </a:endParaRPr>
            </a:p>
          </p:txBody>
        </p:sp>
      </p:grpSp>
      <p:sp>
        <p:nvSpPr>
          <p:cNvPr id="62" name="Text Placeholder 16">
            <a:extLst>
              <a:ext uri="{FF2B5EF4-FFF2-40B4-BE49-F238E27FC236}">
                <a16:creationId xmlns:a16="http://schemas.microsoft.com/office/drawing/2014/main" id="{D5949CDC-D7AC-4C3D-BD5D-599B4E7688F3}"/>
              </a:ext>
            </a:extLst>
          </p:cNvPr>
          <p:cNvSpPr txBox="1">
            <a:spLocks/>
          </p:cNvSpPr>
          <p:nvPr/>
        </p:nvSpPr>
        <p:spPr>
          <a:xfrm>
            <a:off x="651243" y="1037858"/>
            <a:ext cx="10767896" cy="77992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kern="1200">
                <a:solidFill>
                  <a:schemeClr val="tx1"/>
                </a:solidFill>
                <a:latin typeface="Aharoni" panose="020B0604020202020204" pitchFamily="2" charset="-79"/>
                <a:ea typeface="+mn-ea"/>
                <a:cs typeface="Aharoni" panose="020B0604020202020204" pitchFamily="2" charset="-79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C000"/>
                </a:solidFill>
              </a:rPr>
              <a:t>Most funding for public health promotion come from government funding and external sources. Little from health insurance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826423" y="-175003"/>
            <a:ext cx="10515600" cy="1325563"/>
          </a:xfrm>
        </p:spPr>
        <p:txBody>
          <a:bodyPr/>
          <a:lstStyle/>
          <a:p>
            <a:r>
              <a:rPr lang="en-US" dirty="0" smtClean="0"/>
              <a:t>Financing Mechanisms For Health 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SPARC Palette">
      <a:dk1>
        <a:sysClr val="windowText" lastClr="000000"/>
      </a:dk1>
      <a:lt1>
        <a:sysClr val="window" lastClr="FFFFFF"/>
      </a:lt1>
      <a:dk2>
        <a:srgbClr val="5D0F0D"/>
      </a:dk2>
      <a:lt2>
        <a:srgbClr val="005B5E"/>
      </a:lt2>
      <a:accent1>
        <a:srgbClr val="D6B243"/>
      </a:accent1>
      <a:accent2>
        <a:srgbClr val="A55C41"/>
      </a:accent2>
      <a:accent3>
        <a:srgbClr val="C8C8C8"/>
      </a:accent3>
      <a:accent4>
        <a:srgbClr val="5D0F0D"/>
      </a:accent4>
      <a:accent5>
        <a:srgbClr val="005B5E"/>
      </a:accent5>
      <a:accent6>
        <a:srgbClr val="C8C8C8"/>
      </a:accent6>
      <a:hlink>
        <a:srgbClr val="85C0FB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005B5E"/>
      </a:dk1>
      <a:lt1>
        <a:sysClr val="window" lastClr="FFFFFF"/>
      </a:lt1>
      <a:dk2>
        <a:srgbClr val="5D0F0D"/>
      </a:dk2>
      <a:lt2>
        <a:srgbClr val="C8C8C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781</Words>
  <Application>Microsoft Office PowerPoint</Application>
  <PresentationFormat>Widescreen</PresentationFormat>
  <Paragraphs>120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Aharoni</vt:lpstr>
      <vt:lpstr>Arial</vt:lpstr>
      <vt:lpstr>Calibri</vt:lpstr>
      <vt:lpstr>Calibri Light</vt:lpstr>
      <vt:lpstr>EYInterstate</vt:lpstr>
      <vt:lpstr>Georgia</vt:lpstr>
      <vt:lpstr>Wingdings 2</vt:lpstr>
      <vt:lpstr>2_Office Theme</vt:lpstr>
      <vt:lpstr>1_Office Theme</vt:lpstr>
      <vt:lpstr>Office Theme</vt:lpstr>
      <vt:lpstr>3_Office Theme</vt:lpstr>
      <vt:lpstr>PowerPoint Presentation</vt:lpstr>
      <vt:lpstr>About SPARC</vt:lpstr>
      <vt:lpstr>Key Decision Points for Strategic Purchasing</vt:lpstr>
      <vt:lpstr>Focusing on what to buy…</vt:lpstr>
      <vt:lpstr>Some Criteria or Coverage Inclusion</vt:lpstr>
      <vt:lpstr>Why Should PHC Be A Priority?</vt:lpstr>
      <vt:lpstr>PowerPoint Presentation</vt:lpstr>
      <vt:lpstr>PowerPoint Presentation</vt:lpstr>
      <vt:lpstr>Financing Mechanisms For Health Promotion</vt:lpstr>
      <vt:lpstr>(WHO) </vt:lpstr>
      <vt:lpstr>Thank you.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Nkechi Olalere</dc:creator>
  <cp:lastModifiedBy>Nkechi Olalere</cp:lastModifiedBy>
  <cp:revision>58</cp:revision>
  <dcterms:created xsi:type="dcterms:W3CDTF">2019-11-03T08:00:19Z</dcterms:created>
  <dcterms:modified xsi:type="dcterms:W3CDTF">2019-11-05T15:16:11Z</dcterms:modified>
</cp:coreProperties>
</file>